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7" r:id="rId2"/>
    <p:sldId id="318" r:id="rId3"/>
    <p:sldId id="319" r:id="rId4"/>
    <p:sldId id="320" r:id="rId5"/>
    <p:sldId id="321" r:id="rId6"/>
    <p:sldId id="322" r:id="rId7"/>
    <p:sldId id="323" r:id="rId8"/>
    <p:sldId id="324" r:id="rId9"/>
    <p:sldId id="325" r:id="rId10"/>
    <p:sldId id="326" r:id="rId11"/>
    <p:sldId id="327" r:id="rId12"/>
    <p:sldId id="328" r:id="rId13"/>
    <p:sldId id="329" r:id="rId14"/>
    <p:sldId id="330" r:id="rId15"/>
    <p:sldId id="331" r:id="rId16"/>
    <p:sldId id="332" r:id="rId17"/>
    <p:sldId id="333" r:id="rId18"/>
    <p:sldId id="334" r:id="rId19"/>
    <p:sldId id="335" r:id="rId20"/>
    <p:sldId id="336" r:id="rId21"/>
    <p:sldId id="337" r:id="rId22"/>
    <p:sldId id="338" r:id="rId23"/>
    <p:sldId id="339" r:id="rId24"/>
    <p:sldId id="340" r:id="rId25"/>
    <p:sldId id="341" r:id="rId26"/>
    <p:sldId id="342" r:id="rId27"/>
    <p:sldId id="343" r:id="rId28"/>
    <p:sldId id="344" r:id="rId29"/>
    <p:sldId id="345" r:id="rId30"/>
    <p:sldId id="346" r:id="rId31"/>
    <p:sldId id="347" r:id="rId32"/>
    <p:sldId id="348" r:id="rId33"/>
    <p:sldId id="349" r:id="rId34"/>
    <p:sldId id="350" r:id="rId35"/>
    <p:sldId id="351" r:id="rId36"/>
    <p:sldId id="352" r:id="rId37"/>
    <p:sldId id="353" r:id="rId38"/>
    <p:sldId id="354" r:id="rId39"/>
    <p:sldId id="355" r:id="rId40"/>
    <p:sldId id="356" r:id="rId41"/>
    <p:sldId id="357" r:id="rId42"/>
    <p:sldId id="358" r:id="rId43"/>
    <p:sldId id="359" r:id="rId44"/>
    <p:sldId id="360" r:id="rId45"/>
    <p:sldId id="361" r:id="rId46"/>
    <p:sldId id="362" r:id="rId47"/>
    <p:sldId id="363" r:id="rId48"/>
    <p:sldId id="364" r:id="rId49"/>
    <p:sldId id="365" r:id="rId50"/>
    <p:sldId id="366" r:id="rId51"/>
    <p:sldId id="383" r:id="rId52"/>
    <p:sldId id="368" r:id="rId53"/>
    <p:sldId id="369" r:id="rId54"/>
    <p:sldId id="370" r:id="rId55"/>
    <p:sldId id="371" r:id="rId56"/>
    <p:sldId id="372" r:id="rId57"/>
    <p:sldId id="373" r:id="rId58"/>
    <p:sldId id="374" r:id="rId59"/>
    <p:sldId id="375" r:id="rId60"/>
    <p:sldId id="376" r:id="rId61"/>
    <p:sldId id="377" r:id="rId62"/>
    <p:sldId id="378" r:id="rId63"/>
    <p:sldId id="379" r:id="rId64"/>
    <p:sldId id="380" r:id="rId65"/>
    <p:sldId id="381" r:id="rId66"/>
    <p:sldId id="382" r:id="rId67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28" autoAdjust="0"/>
  </p:normalViewPr>
  <p:slideViewPr>
    <p:cSldViewPr>
      <p:cViewPr varScale="1">
        <p:scale>
          <a:sx n="91" d="100"/>
          <a:sy n="91" d="100"/>
        </p:scale>
        <p:origin x="1572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953AD-CAB8-4D09-B354-22993A00A4C8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C4B97-E13C-4005-AE4F-AD10A497D1D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6728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F6C49-E5BA-4455-B925-8A16804F97BA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74E6E-77FB-4B62-A5CD-0D80DE5179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700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0B976-3A5E-4BD7-A143-8B51D4577814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26DEB-1C72-4B9E-829B-73390EAACE5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242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8D9C5-4ADC-4873-8112-FF5B3FBDEFF2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0E016-3D2F-48C9-9C6A-3998D2800B2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905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E9DD2-9570-477C-815F-E2ECAA3E581B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98B9C-B60E-4D36-913E-442AE16934A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352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8F37F-B0B0-4817-B464-9BAB8A63A823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AAE88-153B-4EE6-A4D2-A64D765645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2592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BE1E4-E1AB-41B2-8FC3-4D6449AB2917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7B875-E420-4AC6-B869-6BE2B50A10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6994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9143F-3E36-47FE-9275-BC8F5471BC47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80110-3E88-4618-8AAC-55902ABE273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04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B162-359F-42C8-B53F-F1536A522D50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EB151-A9B6-4516-B318-1619620AF0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686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32D30-9B1B-4583-B539-FCE0E6EBA1A5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71F80-F144-4CDA-B7BC-0FE45C791DC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731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F93C8-25AD-4884-A3B0-D08C5505C2E2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0EFCA-C7B3-42D4-88FA-65EA0A4B54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3226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103E808B-2194-474A-95ED-128FACC2E3D0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BFE6C32A-F2C0-403D-99AB-1958857025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4_Figure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4_Figure1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4_Figure1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4_Figure1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4_Figure1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4_Figure1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4_Figure1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4_Figure1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4_Figure1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4_Figure1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4_Figure1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F11F078-A7E2-7F4B-36D6-4119E8DA4C9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09550" y="188912"/>
            <a:ext cx="8724900" cy="6480175"/>
            <a:chOff x="209550" y="188912"/>
            <a:chExt cx="8724900" cy="6480175"/>
          </a:xfrm>
        </p:grpSpPr>
        <p:pic>
          <p:nvPicPr>
            <p:cNvPr id="4" name="Picture 3" descr="c04_Figure2.JPEG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9550" y="188912"/>
              <a:ext cx="8724900" cy="6480175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D3906EA-11F6-9C0C-7B8B-BB43739A3F8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43188" y="4653136"/>
              <a:ext cx="3257623" cy="13234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sz="800" b="1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Fig. 4.02 Feather vane and barbule anatomy. </a:t>
              </a:r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(A) Detail of</a:t>
              </a:r>
            </a:p>
            <a:p>
              <a:pPr algn="l"/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feather vanes with interacting proximal and distal barbules.</a:t>
              </a:r>
            </a:p>
            <a:p>
              <a:pPr algn="l"/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(B) Detail showing how </a:t>
              </a:r>
              <a:r>
                <a:rPr lang="en-US" sz="800" b="0" i="0" u="none" strike="noStrike" baseline="0" dirty="0" err="1">
                  <a:latin typeface="Arial" panose="020B0604020202020204" pitchFamily="34" charset="0"/>
                  <a:cs typeface="Arial" panose="020B0604020202020204" pitchFamily="34" charset="0"/>
                </a:rPr>
                <a:t>hooklets</a:t>
              </a:r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 interact with the barbules on the</a:t>
              </a:r>
            </a:p>
            <a:p>
              <a:pPr algn="l"/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adjacent barb. (C) Two plumulaceous barbules (</a:t>
              </a:r>
              <a:r>
                <a:rPr lang="en-US" sz="800" b="0" i="0" u="none" strike="noStrike" baseline="0" dirty="0" err="1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) of a Rock Pigeon</a:t>
              </a:r>
            </a:p>
            <a:p>
              <a:pPr algn="l"/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800" b="0" i="1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Columba </a:t>
              </a:r>
              <a:r>
                <a:rPr lang="en-US" sz="800" b="0" i="1" u="none" strike="noStrike" baseline="0" dirty="0" err="1">
                  <a:latin typeface="Arial" panose="020B0604020202020204" pitchFamily="34" charset="0"/>
                  <a:cs typeface="Arial" panose="020B0604020202020204" pitchFamily="34" charset="0"/>
                </a:rPr>
                <a:t>livia</a:t>
              </a:r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), with three regions from the proximal to distal tip</a:t>
              </a:r>
            </a:p>
            <a:p>
              <a:pPr algn="l"/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(ii–iv) enlarged below. In (ii), the base and proximal nodes are</a:t>
              </a:r>
            </a:p>
            <a:p>
              <a:pPr algn="l"/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relatively large compared with the central region of the barbule</a:t>
              </a:r>
            </a:p>
            <a:p>
              <a:pPr algn="l"/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(iii). Distal barbule tips (iv) have substantially reduced nodes.</a:t>
              </a:r>
            </a:p>
            <a:p>
              <a:pPr algn="l"/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(A, illustration by Andrew Leach c Cornell Lab of Ornithology.</a:t>
              </a:r>
            </a:p>
            <a:p>
              <a:pPr algn="l"/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B and C, adapted from Lucas and </a:t>
              </a:r>
              <a:r>
                <a:rPr lang="en-US" sz="800" b="0" i="0" u="none" strike="noStrike" baseline="0" dirty="0" err="1">
                  <a:latin typeface="Arial" panose="020B0604020202020204" pitchFamily="34" charset="0"/>
                  <a:cs typeface="Arial" panose="020B0604020202020204" pitchFamily="34" charset="0"/>
                </a:rPr>
                <a:t>Stettenheim</a:t>
              </a:r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 1972.)</a:t>
              </a:r>
              <a:endParaRPr 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4_Figure2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4_Figure2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4_Figure2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4_Figure2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4_Figure2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4_Figure2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4_Figure2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4_Figure2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4_Figure2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4_Figure2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4_Figure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4_Figure3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4_Figure3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4_Figure3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4_Figure3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4_Figure3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4_Figure3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4_Figure3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4_Figure3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4_Figure3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4_Figure3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4_Figure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4_Figure4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4_Figure4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4_Figure4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4_Figure4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4_Figure4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4_Figure4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4_Figure4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FB8FD04-E194-4E74-87D2-B39EE38968A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09550" y="188912"/>
            <a:ext cx="8724900" cy="6480175"/>
            <a:chOff x="209550" y="188912"/>
            <a:chExt cx="8724900" cy="6480175"/>
          </a:xfrm>
        </p:grpSpPr>
        <p:pic>
          <p:nvPicPr>
            <p:cNvPr id="3" name="Picture 2" descr="c04_Figure47.JPEG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9550" y="188912"/>
              <a:ext cx="8724900" cy="6480175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ABAB466-8F75-A38C-7CC8-D82CF788ED2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96087" y="4509120"/>
              <a:ext cx="3151825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800" b="1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Fig. 4.44 Dust bathing. </a:t>
              </a:r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A female </a:t>
              </a:r>
              <a:r>
                <a:rPr lang="en-US" sz="800" b="0" i="0" u="none" strike="noStrike" baseline="0" dirty="0" err="1">
                  <a:latin typeface="Arial" panose="020B0604020202020204" pitchFamily="34" charset="0"/>
                  <a:cs typeface="Arial" panose="020B0604020202020204" pitchFamily="34" charset="0"/>
                </a:rPr>
                <a:t>Gambel’s</a:t>
              </a:r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 Quail (</a:t>
              </a:r>
              <a:r>
                <a:rPr lang="en-US" sz="800" b="0" i="1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Callipepla</a:t>
              </a:r>
            </a:p>
            <a:p>
              <a:pPr algn="l"/>
              <a:r>
                <a:rPr lang="en-US" sz="800" b="0" i="1" u="none" strike="noStrike" baseline="0" dirty="0" err="1">
                  <a:latin typeface="Arial" panose="020B0604020202020204" pitchFamily="34" charset="0"/>
                  <a:cs typeface="Arial" panose="020B0604020202020204" pitchFamily="34" charset="0"/>
                </a:rPr>
                <a:t>gambelii</a:t>
              </a:r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) fluffs its feathers in powdery desert soil, a practice that</a:t>
              </a:r>
            </a:p>
            <a:p>
              <a:pPr algn="l"/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may remove excess oils that attract ectoparasites. Alternatively,</a:t>
              </a:r>
            </a:p>
            <a:p>
              <a:pPr algn="l"/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dust bathing may desiccate or clump ectoparasites already in the</a:t>
              </a:r>
            </a:p>
            <a:p>
              <a:pPr algn="l"/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oils, making it easier to preen them off. (Photograph by Eric</a:t>
              </a:r>
            </a:p>
            <a:p>
              <a:pPr algn="l"/>
              <a:r>
                <a:rPr lang="en-US" sz="800" b="0" i="0" u="none" strike="noStrike" baseline="0" dirty="0" err="1">
                  <a:latin typeface="Arial" panose="020B0604020202020204" pitchFamily="34" charset="0"/>
                  <a:cs typeface="Arial" panose="020B0604020202020204" pitchFamily="34" charset="0"/>
                </a:rPr>
                <a:t>Gofreed</a:t>
              </a:r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.)</a:t>
              </a:r>
              <a:endParaRPr 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4_Figure4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4_Figure4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4_Figure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4_Figure5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04_Figure5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4_Figure5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4_Figure5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4_Figure5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4_Figure5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4_Figure5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4_Figure5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4_Figure5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4_Figure5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4_Figure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4_Figure6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4_Figure6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4_Figure6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4_Figure6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4_Figure6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4_Figure6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4_Figure6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4_Figure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4_Figure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4_Figure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192</Words>
  <Application>Microsoft Office PowerPoint</Application>
  <PresentationFormat>On-screen Show (4:3)</PresentationFormat>
  <Paragraphs>16</Paragraphs>
  <Slides>66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</dc:creator>
  <cp:lastModifiedBy>Myrah A. Bridwell</cp:lastModifiedBy>
  <cp:revision>10</cp:revision>
  <dcterms:created xsi:type="dcterms:W3CDTF">2014-03-07T09:44:27Z</dcterms:created>
  <dcterms:modified xsi:type="dcterms:W3CDTF">2022-12-06T17:46:10Z</dcterms:modified>
</cp:coreProperties>
</file>