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7" r:id="rId2"/>
    <p:sldId id="318" r:id="rId3"/>
    <p:sldId id="319" r:id="rId4"/>
    <p:sldId id="320" r:id="rId5"/>
    <p:sldId id="321" r:id="rId6"/>
    <p:sldId id="322" r:id="rId7"/>
    <p:sldId id="323" r:id="rId8"/>
    <p:sldId id="324" r:id="rId9"/>
    <p:sldId id="325"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47" r:id="rId32"/>
    <p:sldId id="348" r:id="rId33"/>
    <p:sldId id="349" r:id="rId34"/>
    <p:sldId id="350" r:id="rId35"/>
    <p:sldId id="351" r:id="rId36"/>
    <p:sldId id="352" r:id="rId37"/>
    <p:sldId id="353" r:id="rId38"/>
    <p:sldId id="354" r:id="rId39"/>
    <p:sldId id="355" r:id="rId40"/>
    <p:sldId id="356" r:id="rId41"/>
    <p:sldId id="357" r:id="rId42"/>
    <p:sldId id="358" r:id="rId43"/>
    <p:sldId id="359" r:id="rId44"/>
    <p:sldId id="360" r:id="rId45"/>
    <p:sldId id="361" r:id="rId46"/>
    <p:sldId id="362" r:id="rId47"/>
    <p:sldId id="363" r:id="rId48"/>
    <p:sldId id="364" r:id="rId49"/>
    <p:sldId id="365" r:id="rId50"/>
    <p:sldId id="366" r:id="rId51"/>
    <p:sldId id="367" r:id="rId52"/>
    <p:sldId id="368" r:id="rId53"/>
    <p:sldId id="369" r:id="rId54"/>
    <p:sldId id="370" r:id="rId55"/>
    <p:sldId id="371" r:id="rId56"/>
    <p:sldId id="372" r:id="rId57"/>
    <p:sldId id="373" r:id="rId58"/>
    <p:sldId id="374" r:id="rId59"/>
    <p:sldId id="375" r:id="rId60"/>
    <p:sldId id="376" r:id="rId61"/>
    <p:sldId id="377" r:id="rId62"/>
    <p:sldId id="378" r:id="rId63"/>
    <p:sldId id="379" r:id="rId64"/>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732" autoAdjust="0"/>
  </p:normalViewPr>
  <p:slideViewPr>
    <p:cSldViewPr>
      <p:cViewPr varScale="1">
        <p:scale>
          <a:sx n="91" d="100"/>
          <a:sy n="91" d="100"/>
        </p:scale>
        <p:origin x="157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lvl1pPr>
              <a:defRPr/>
            </a:lvl1pPr>
          </a:lstStyle>
          <a:p>
            <a:pPr>
              <a:defRPr/>
            </a:pPr>
            <a:fld id="{04A953AD-CAB8-4D09-B354-22993A00A4C8}" type="datetimeFigureOut">
              <a:rPr lang="zh-CN" altLang="en-US"/>
              <a:pPr>
                <a:defRPr/>
              </a:pPr>
              <a:t>2022/12/6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B12C4B97-E13C-4005-AE4F-AD10A497D1D2}" type="slidenum">
              <a:rPr lang="zh-CN" altLang="en-US"/>
              <a:pPr>
                <a:defRPr/>
              </a:pPr>
              <a:t>‹#›</a:t>
            </a:fld>
            <a:endParaRPr lang="zh-CN" altLang="en-US"/>
          </a:p>
        </p:txBody>
      </p:sp>
    </p:spTree>
    <p:extLst>
      <p:ext uri="{BB962C8B-B14F-4D97-AF65-F5344CB8AC3E}">
        <p14:creationId xmlns:p14="http://schemas.microsoft.com/office/powerpoint/2010/main" val="466728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lvl1pPr>
              <a:defRPr/>
            </a:lvl1pPr>
          </a:lstStyle>
          <a:p>
            <a:pPr>
              <a:defRPr/>
            </a:pPr>
            <a:fld id="{B2DF6C49-E5BA-4455-B925-8A16804F97BA}" type="datetimeFigureOut">
              <a:rPr lang="zh-CN" altLang="en-US"/>
              <a:pPr>
                <a:defRPr/>
              </a:pPr>
              <a:t>2022/12/6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D5D74E6E-77FB-4B62-A5CD-0D80DE5179A5}" type="slidenum">
              <a:rPr lang="zh-CN" altLang="en-US"/>
              <a:pPr>
                <a:defRPr/>
              </a:pPr>
              <a:t>‹#›</a:t>
            </a:fld>
            <a:endParaRPr lang="zh-CN" altLang="en-US"/>
          </a:p>
        </p:txBody>
      </p:sp>
    </p:spTree>
    <p:extLst>
      <p:ext uri="{BB962C8B-B14F-4D97-AF65-F5344CB8AC3E}">
        <p14:creationId xmlns:p14="http://schemas.microsoft.com/office/powerpoint/2010/main" val="4191700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lvl1pPr>
              <a:defRPr/>
            </a:lvl1pPr>
          </a:lstStyle>
          <a:p>
            <a:pPr>
              <a:defRPr/>
            </a:pPr>
            <a:fld id="{6120B976-3A5E-4BD7-A143-8B51D4577814}" type="datetimeFigureOut">
              <a:rPr lang="zh-CN" altLang="en-US"/>
              <a:pPr>
                <a:defRPr/>
              </a:pPr>
              <a:t>2022/12/6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0C326DEB-1C72-4B9E-829B-73390EAACE53}" type="slidenum">
              <a:rPr lang="zh-CN" altLang="en-US"/>
              <a:pPr>
                <a:defRPr/>
              </a:pPr>
              <a:t>‹#›</a:t>
            </a:fld>
            <a:endParaRPr lang="zh-CN" altLang="en-US"/>
          </a:p>
        </p:txBody>
      </p:sp>
    </p:spTree>
    <p:extLst>
      <p:ext uri="{BB962C8B-B14F-4D97-AF65-F5344CB8AC3E}">
        <p14:creationId xmlns:p14="http://schemas.microsoft.com/office/powerpoint/2010/main" val="3943242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lvl1pPr>
              <a:defRPr/>
            </a:lvl1pPr>
          </a:lstStyle>
          <a:p>
            <a:pPr>
              <a:defRPr/>
            </a:pPr>
            <a:fld id="{E4B8D9C5-4ADC-4873-8112-FF5B3FBDEFF2}" type="datetimeFigureOut">
              <a:rPr lang="zh-CN" altLang="en-US"/>
              <a:pPr>
                <a:defRPr/>
              </a:pPr>
              <a:t>2022/12/6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0C30E016-3D2F-48C9-9C6A-3998D2800B22}" type="slidenum">
              <a:rPr lang="zh-CN" altLang="en-US"/>
              <a:pPr>
                <a:defRPr/>
              </a:pPr>
              <a:t>‹#›</a:t>
            </a:fld>
            <a:endParaRPr lang="zh-CN" altLang="en-US"/>
          </a:p>
        </p:txBody>
      </p:sp>
    </p:spTree>
    <p:extLst>
      <p:ext uri="{BB962C8B-B14F-4D97-AF65-F5344CB8AC3E}">
        <p14:creationId xmlns:p14="http://schemas.microsoft.com/office/powerpoint/2010/main" val="125590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lvl1pPr>
              <a:defRPr/>
            </a:lvl1pPr>
          </a:lstStyle>
          <a:p>
            <a:pPr>
              <a:defRPr/>
            </a:pPr>
            <a:fld id="{638E9DD2-9570-477C-815F-E2ECAA3E581B}" type="datetimeFigureOut">
              <a:rPr lang="zh-CN" altLang="en-US"/>
              <a:pPr>
                <a:defRPr/>
              </a:pPr>
              <a:t>2022/12/6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C798B9C-B60E-4D36-913E-442AE16934A3}" type="slidenum">
              <a:rPr lang="zh-CN" altLang="en-US"/>
              <a:pPr>
                <a:defRPr/>
              </a:pPr>
              <a:t>‹#›</a:t>
            </a:fld>
            <a:endParaRPr lang="zh-CN" altLang="en-US"/>
          </a:p>
        </p:txBody>
      </p:sp>
    </p:spTree>
    <p:extLst>
      <p:ext uri="{BB962C8B-B14F-4D97-AF65-F5344CB8AC3E}">
        <p14:creationId xmlns:p14="http://schemas.microsoft.com/office/powerpoint/2010/main" val="2551352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Date Placeholder 3"/>
          <p:cNvSpPr>
            <a:spLocks noGrp="1"/>
          </p:cNvSpPr>
          <p:nvPr>
            <p:ph type="dt" sz="half" idx="10"/>
          </p:nvPr>
        </p:nvSpPr>
        <p:spPr/>
        <p:txBody>
          <a:bodyPr/>
          <a:lstStyle>
            <a:lvl1pPr>
              <a:defRPr/>
            </a:lvl1pPr>
          </a:lstStyle>
          <a:p>
            <a:pPr>
              <a:defRPr/>
            </a:pPr>
            <a:fld id="{7438F37F-B0B0-4817-B464-9BAB8A63A823}" type="datetimeFigureOut">
              <a:rPr lang="zh-CN" altLang="en-US"/>
              <a:pPr>
                <a:defRPr/>
              </a:pPr>
              <a:t>2022/12/6</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43AAAE88-153B-4EE6-A4D2-A64D765645CD}" type="slidenum">
              <a:rPr lang="zh-CN" altLang="en-US"/>
              <a:pPr>
                <a:defRPr/>
              </a:pPr>
              <a:t>‹#›</a:t>
            </a:fld>
            <a:endParaRPr lang="zh-CN" altLang="en-US"/>
          </a:p>
        </p:txBody>
      </p:sp>
    </p:spTree>
    <p:extLst>
      <p:ext uri="{BB962C8B-B14F-4D97-AF65-F5344CB8AC3E}">
        <p14:creationId xmlns:p14="http://schemas.microsoft.com/office/powerpoint/2010/main" val="3962592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Date Placeholder 3"/>
          <p:cNvSpPr>
            <a:spLocks noGrp="1"/>
          </p:cNvSpPr>
          <p:nvPr>
            <p:ph type="dt" sz="half" idx="10"/>
          </p:nvPr>
        </p:nvSpPr>
        <p:spPr/>
        <p:txBody>
          <a:bodyPr/>
          <a:lstStyle>
            <a:lvl1pPr>
              <a:defRPr/>
            </a:lvl1pPr>
          </a:lstStyle>
          <a:p>
            <a:pPr>
              <a:defRPr/>
            </a:pPr>
            <a:fld id="{4A6BE1E4-E1AB-41B2-8FC3-4D6449AB2917}" type="datetimeFigureOut">
              <a:rPr lang="zh-CN" altLang="en-US"/>
              <a:pPr>
                <a:defRPr/>
              </a:pPr>
              <a:t>2022/12/6</a:t>
            </a:fld>
            <a:endParaRPr lang="zh-CN" altLang="en-US"/>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29F7B875-E420-4AC6-B869-6BE2B50A10B4}" type="slidenum">
              <a:rPr lang="zh-CN" altLang="en-US"/>
              <a:pPr>
                <a:defRPr/>
              </a:pPr>
              <a:t>‹#›</a:t>
            </a:fld>
            <a:endParaRPr lang="zh-CN" altLang="en-US"/>
          </a:p>
        </p:txBody>
      </p:sp>
    </p:spTree>
    <p:extLst>
      <p:ext uri="{BB962C8B-B14F-4D97-AF65-F5344CB8AC3E}">
        <p14:creationId xmlns:p14="http://schemas.microsoft.com/office/powerpoint/2010/main" val="2726994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Date Placeholder 3"/>
          <p:cNvSpPr>
            <a:spLocks noGrp="1"/>
          </p:cNvSpPr>
          <p:nvPr>
            <p:ph type="dt" sz="half" idx="10"/>
          </p:nvPr>
        </p:nvSpPr>
        <p:spPr/>
        <p:txBody>
          <a:bodyPr/>
          <a:lstStyle>
            <a:lvl1pPr>
              <a:defRPr/>
            </a:lvl1pPr>
          </a:lstStyle>
          <a:p>
            <a:pPr>
              <a:defRPr/>
            </a:pPr>
            <a:fld id="{0089143F-3E36-47FE-9275-BC8F5471BC47}" type="datetimeFigureOut">
              <a:rPr lang="zh-CN" altLang="en-US"/>
              <a:pPr>
                <a:defRPr/>
              </a:pPr>
              <a:t>2022/12/6</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08D80110-3E88-4618-8AAC-55902ABE273B}" type="slidenum">
              <a:rPr lang="zh-CN" altLang="en-US"/>
              <a:pPr>
                <a:defRPr/>
              </a:pPr>
              <a:t>‹#›</a:t>
            </a:fld>
            <a:endParaRPr lang="zh-CN" altLang="en-US"/>
          </a:p>
        </p:txBody>
      </p:sp>
    </p:spTree>
    <p:extLst>
      <p:ext uri="{BB962C8B-B14F-4D97-AF65-F5344CB8AC3E}">
        <p14:creationId xmlns:p14="http://schemas.microsoft.com/office/powerpoint/2010/main" val="3229048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A7AB162-359F-42C8-B53F-F1536A522D50}" type="datetimeFigureOut">
              <a:rPr lang="zh-CN" altLang="en-US"/>
              <a:pPr>
                <a:defRPr/>
              </a:pPr>
              <a:t>2022/12/6</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3E0EB151-A9B6-4516-B318-1619620AF037}" type="slidenum">
              <a:rPr lang="zh-CN" altLang="en-US"/>
              <a:pPr>
                <a:defRPr/>
              </a:pPr>
              <a:t>‹#›</a:t>
            </a:fld>
            <a:endParaRPr lang="zh-CN" altLang="en-US"/>
          </a:p>
        </p:txBody>
      </p:sp>
    </p:spTree>
    <p:extLst>
      <p:ext uri="{BB962C8B-B14F-4D97-AF65-F5344CB8AC3E}">
        <p14:creationId xmlns:p14="http://schemas.microsoft.com/office/powerpoint/2010/main" val="1861686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zh-CN"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3"/>
          <p:cNvSpPr>
            <a:spLocks noGrp="1"/>
          </p:cNvSpPr>
          <p:nvPr>
            <p:ph type="dt" sz="half" idx="10"/>
          </p:nvPr>
        </p:nvSpPr>
        <p:spPr/>
        <p:txBody>
          <a:bodyPr/>
          <a:lstStyle>
            <a:lvl1pPr>
              <a:defRPr/>
            </a:lvl1pPr>
          </a:lstStyle>
          <a:p>
            <a:pPr>
              <a:defRPr/>
            </a:pPr>
            <a:fld id="{DBB32D30-9B1B-4583-B539-FCE0E6EBA1A5}" type="datetimeFigureOut">
              <a:rPr lang="zh-CN" altLang="en-US"/>
              <a:pPr>
                <a:defRPr/>
              </a:pPr>
              <a:t>2022/12/6</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57E71F80-F144-4CDA-B7BC-0FE45C791DCF}" type="slidenum">
              <a:rPr lang="zh-CN" altLang="en-US"/>
              <a:pPr>
                <a:defRPr/>
              </a:pPr>
              <a:t>‹#›</a:t>
            </a:fld>
            <a:endParaRPr lang="zh-CN" altLang="en-US"/>
          </a:p>
        </p:txBody>
      </p:sp>
    </p:spTree>
    <p:extLst>
      <p:ext uri="{BB962C8B-B14F-4D97-AF65-F5344CB8AC3E}">
        <p14:creationId xmlns:p14="http://schemas.microsoft.com/office/powerpoint/2010/main" val="2580731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3"/>
          <p:cNvSpPr>
            <a:spLocks noGrp="1"/>
          </p:cNvSpPr>
          <p:nvPr>
            <p:ph type="dt" sz="half" idx="10"/>
          </p:nvPr>
        </p:nvSpPr>
        <p:spPr/>
        <p:txBody>
          <a:bodyPr/>
          <a:lstStyle>
            <a:lvl1pPr>
              <a:defRPr/>
            </a:lvl1pPr>
          </a:lstStyle>
          <a:p>
            <a:pPr>
              <a:defRPr/>
            </a:pPr>
            <a:fld id="{E28F93C8-25AD-4884-A3B0-D08C5505C2E2}" type="datetimeFigureOut">
              <a:rPr lang="zh-CN" altLang="en-US"/>
              <a:pPr>
                <a:defRPr/>
              </a:pPr>
              <a:t>2022/12/6</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5DA0EFCA-C7B3-42D4-88FA-65EA0A4B5420}" type="slidenum">
              <a:rPr lang="zh-CN" altLang="en-US"/>
              <a:pPr>
                <a:defRPr/>
              </a:pPr>
              <a:t>‹#›</a:t>
            </a:fld>
            <a:endParaRPr lang="zh-CN" altLang="en-US"/>
          </a:p>
        </p:txBody>
      </p:sp>
    </p:spTree>
    <p:extLst>
      <p:ext uri="{BB962C8B-B14F-4D97-AF65-F5344CB8AC3E}">
        <p14:creationId xmlns:p14="http://schemas.microsoft.com/office/powerpoint/2010/main" val="1873226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endParaRPr lang="zh-CN"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103E808B-2194-474A-95ED-128FACC2E3D0}" type="datetimeFigureOut">
              <a:rPr lang="zh-CN" altLang="en-US"/>
              <a:pPr>
                <a:defRPr/>
              </a:pPr>
              <a:t>2022/12/6</a:t>
            </a:fld>
            <a:endParaRPr lang="zh-CN"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zh-CN"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BFE6C32A-F2C0-403D-99AB-195885702513}"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1.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10.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11.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12.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1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14.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BA5170-ECC7-C0C2-F262-ACA333AE475E}"/>
              </a:ext>
            </a:extLst>
          </p:cNvPr>
          <p:cNvGrpSpPr/>
          <p:nvPr/>
        </p:nvGrpSpPr>
        <p:grpSpPr>
          <a:xfrm>
            <a:off x="251520" y="188912"/>
            <a:ext cx="8724900" cy="6480175"/>
            <a:chOff x="251520" y="188912"/>
            <a:chExt cx="8724900" cy="6480175"/>
          </a:xfrm>
        </p:grpSpPr>
        <p:pic>
          <p:nvPicPr>
            <p:cNvPr id="3" name="Picture 2" descr="c06_Figure15.JPEG"/>
            <p:cNvPicPr>
              <a:picLocks/>
            </p:cNvPicPr>
            <p:nvPr/>
          </p:nvPicPr>
          <p:blipFill>
            <a:blip r:embed="rId2" cstate="print"/>
            <a:stretch>
              <a:fillRect/>
            </a:stretch>
          </p:blipFill>
          <p:spPr>
            <a:xfrm>
              <a:off x="251520" y="188912"/>
              <a:ext cx="8724900" cy="6480175"/>
            </a:xfrm>
            <a:prstGeom prst="rect">
              <a:avLst/>
            </a:prstGeom>
          </p:spPr>
        </p:pic>
        <p:sp>
          <p:nvSpPr>
            <p:cNvPr id="2" name="Rectangle 1">
              <a:extLst>
                <a:ext uri="{FF2B5EF4-FFF2-40B4-BE49-F238E27FC236}">
                  <a16:creationId xmlns:a16="http://schemas.microsoft.com/office/drawing/2014/main" id="{CE8D0351-669E-FC77-3A69-BA1E6FEA488C}"/>
                </a:ext>
              </a:extLst>
            </p:cNvPr>
            <p:cNvSpPr/>
            <p:nvPr/>
          </p:nvSpPr>
          <p:spPr>
            <a:xfrm>
              <a:off x="3923928" y="4221088"/>
              <a:ext cx="86409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4968D3-8CF9-3116-0842-25112D47A2F4}"/>
                </a:ext>
              </a:extLst>
            </p:cNvPr>
            <p:cNvSpPr/>
            <p:nvPr/>
          </p:nvSpPr>
          <p:spPr>
            <a:xfrm rot="5400000">
              <a:off x="4139952" y="4329100"/>
              <a:ext cx="86409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16.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17.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18.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19.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2.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20.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21.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AF8C5D0-181C-5656-F55D-4353676DA893}"/>
              </a:ext>
            </a:extLst>
          </p:cNvPr>
          <p:cNvGrpSpPr>
            <a:grpSpLocks noGrp="1" noUngrp="1" noRot="1" noMove="1" noResize="1"/>
          </p:cNvGrpSpPr>
          <p:nvPr/>
        </p:nvGrpSpPr>
        <p:grpSpPr>
          <a:xfrm>
            <a:off x="209550" y="188912"/>
            <a:ext cx="8724900" cy="6480175"/>
            <a:chOff x="209550" y="188912"/>
            <a:chExt cx="8724900" cy="6480175"/>
          </a:xfrm>
        </p:grpSpPr>
        <p:pic>
          <p:nvPicPr>
            <p:cNvPr id="4" name="Picture 3" descr="c06_Figure22.JPEG"/>
            <p:cNvPicPr>
              <a:picLocks noGrp="1" noRot="1" noMove="1" noResize="1" noEditPoints="1" noAdjustHandles="1" noChangeArrowheads="1" noChangeShapeType="1" noCrop="1"/>
            </p:cNvPicPr>
            <p:nvPr/>
          </p:nvPicPr>
          <p:blipFill>
            <a:blip r:embed="rId2" cstate="print"/>
            <a:stretch>
              <a:fillRect/>
            </a:stretch>
          </p:blipFill>
          <p:spPr>
            <a:xfrm>
              <a:off x="209550" y="188912"/>
              <a:ext cx="8724900" cy="6480175"/>
            </a:xfrm>
            <a:prstGeom prst="rect">
              <a:avLst/>
            </a:prstGeom>
          </p:spPr>
        </p:pic>
        <p:cxnSp>
          <p:nvCxnSpPr>
            <p:cNvPr id="3" name="Straight Connector 2">
              <a:extLst>
                <a:ext uri="{FF2B5EF4-FFF2-40B4-BE49-F238E27FC236}">
                  <a16:creationId xmlns:a16="http://schemas.microsoft.com/office/drawing/2014/main" id="{7BC5EA95-B9B1-0B16-AF4B-2F6690C5275B}"/>
                </a:ext>
              </a:extLst>
            </p:cNvPr>
            <p:cNvCxnSpPr>
              <a:cxnSpLocks noGrp="1" noRot="1" noMove="1" noResize="1" noEditPoints="1" noAdjustHandles="1" noChangeArrowheads="1" noChangeShapeType="1"/>
            </p:cNvCxnSpPr>
            <p:nvPr/>
          </p:nvCxnSpPr>
          <p:spPr>
            <a:xfrm>
              <a:off x="5212080" y="3895344"/>
              <a:ext cx="0" cy="228600"/>
            </a:xfrm>
            <a:prstGeom prst="line">
              <a:avLst/>
            </a:prstGeom>
            <a:ln w="20066">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EBC828-56FA-8C29-1B5D-8FF6371575BF}"/>
                </a:ext>
              </a:extLst>
            </p:cNvPr>
            <p:cNvCxnSpPr>
              <a:cxnSpLocks noGrp="1" noRot="1" noMove="1" noResize="1" noEditPoints="1" noAdjustHandles="1" noChangeArrowheads="1" noChangeShapeType="1"/>
            </p:cNvCxnSpPr>
            <p:nvPr/>
          </p:nvCxnSpPr>
          <p:spPr>
            <a:xfrm>
              <a:off x="5148064" y="3895344"/>
              <a:ext cx="216024" cy="10972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2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24.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25.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26.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27.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28.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29.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30.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31.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32.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3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34.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6A9E468-28D9-D52F-D017-EC2440AC67DC}"/>
              </a:ext>
            </a:extLst>
          </p:cNvPr>
          <p:cNvGrpSpPr>
            <a:grpSpLocks noGrp="1" noUngrp="1" noRot="1" noMove="1" noResize="1"/>
          </p:cNvGrpSpPr>
          <p:nvPr/>
        </p:nvGrpSpPr>
        <p:grpSpPr>
          <a:xfrm>
            <a:off x="209550" y="188912"/>
            <a:ext cx="8724900" cy="6480175"/>
            <a:chOff x="209550" y="188912"/>
            <a:chExt cx="8724900" cy="6480175"/>
          </a:xfrm>
        </p:grpSpPr>
        <p:pic>
          <p:nvPicPr>
            <p:cNvPr id="3" name="Picture 2" descr="c06_Figure35.JPEG"/>
            <p:cNvPicPr>
              <a:picLocks noGrp="1" noRot="1" noMove="1" noResize="1" noEditPoints="1" noAdjustHandles="1" noChangeArrowheads="1" noChangeShapeType="1" noCrop="1"/>
            </p:cNvPicPr>
            <p:nvPr/>
          </p:nvPicPr>
          <p:blipFill>
            <a:blip r:embed="rId2" cstate="print"/>
            <a:stretch>
              <a:fillRect/>
            </a:stretch>
          </p:blipFill>
          <p:spPr>
            <a:xfrm>
              <a:off x="209550" y="188912"/>
              <a:ext cx="8724900" cy="6480175"/>
            </a:xfrm>
            <a:prstGeom prst="rect">
              <a:avLst/>
            </a:prstGeom>
          </p:spPr>
        </p:pic>
        <p:sp>
          <p:nvSpPr>
            <p:cNvPr id="2" name="TextBox 1">
              <a:extLst>
                <a:ext uri="{FF2B5EF4-FFF2-40B4-BE49-F238E27FC236}">
                  <a16:creationId xmlns:a16="http://schemas.microsoft.com/office/drawing/2014/main" id="{A84A00A3-ED80-B9F7-7780-CD516209CC9E}"/>
                </a:ext>
              </a:extLst>
            </p:cNvPr>
            <p:cNvSpPr txBox="1">
              <a:spLocks noGrp="1" noRot="1" noMove="1" noResize="1" noEditPoints="1" noAdjustHandles="1" noChangeArrowheads="1" noChangeShapeType="1"/>
            </p:cNvSpPr>
            <p:nvPr/>
          </p:nvSpPr>
          <p:spPr>
            <a:xfrm>
              <a:off x="2987824" y="4869160"/>
              <a:ext cx="3044423" cy="1200329"/>
            </a:xfrm>
            <a:prstGeom prst="rect">
              <a:avLst/>
            </a:prstGeom>
            <a:solidFill>
              <a:schemeClr val="bg1"/>
            </a:solidFill>
            <a:ln>
              <a:solidFill>
                <a:schemeClr val="bg1"/>
              </a:solidFill>
            </a:ln>
          </p:spPr>
          <p:txBody>
            <a:bodyPr wrap="none" rtlCol="0">
              <a:spAutoFit/>
            </a:bodyPr>
            <a:lstStyle/>
            <a:p>
              <a:pPr algn="l"/>
              <a:r>
                <a:rPr lang="en-US" sz="800" b="1" i="0" u="none" strike="noStrike" baseline="0" dirty="0">
                  <a:latin typeface="Arial" panose="020B0604020202020204" pitchFamily="34" charset="0"/>
                  <a:cs typeface="Arial" panose="020B0604020202020204" pitchFamily="34" charset="0"/>
                </a:rPr>
                <a:t>Fig. 6.31 Function of parabronchi. </a:t>
              </a:r>
              <a:r>
                <a:rPr lang="en-US" sz="800" b="0" i="0" u="none" strike="noStrike" baseline="0" dirty="0">
                  <a:latin typeface="Arial" panose="020B0604020202020204" pitchFamily="34" charset="0"/>
                  <a:cs typeface="Arial" panose="020B0604020202020204" pitchFamily="34" charset="0"/>
                </a:rPr>
                <a:t>(A) Parabronchi supply</a:t>
              </a:r>
            </a:p>
            <a:p>
              <a:pPr algn="l"/>
              <a:r>
                <a:rPr lang="en-US" sz="800" b="0" i="0" u="none" strike="noStrike" baseline="0" dirty="0">
                  <a:latin typeface="Arial" panose="020B0604020202020204" pitchFamily="34" charset="0"/>
                  <a:cs typeface="Arial" panose="020B0604020202020204" pitchFamily="34" charset="0"/>
                </a:rPr>
                <a:t>fresh oxygen via air vesicles (capillaries) for the air exchange</a:t>
              </a:r>
            </a:p>
            <a:p>
              <a:pPr algn="l"/>
              <a:r>
                <a:rPr lang="en-US" sz="800" b="0" i="0" u="none" strike="noStrike" baseline="0" dirty="0">
                  <a:latin typeface="Arial" panose="020B0604020202020204" pitchFamily="34" charset="0"/>
                  <a:cs typeface="Arial" panose="020B0604020202020204" pitchFamily="34" charset="0"/>
                </a:rPr>
                <a:t>that occurs in capillary networks that run through the lungs.</a:t>
              </a:r>
            </a:p>
            <a:p>
              <a:pPr algn="l"/>
              <a:r>
                <a:rPr lang="en-US" sz="800" b="0" i="0" u="none" strike="noStrike" baseline="0" dirty="0">
                  <a:latin typeface="Arial" panose="020B0604020202020204" pitchFamily="34" charset="0"/>
                  <a:cs typeface="Arial" panose="020B0604020202020204" pitchFamily="34" charset="0"/>
                </a:rPr>
                <a:t>(B) After carbon dioxide is exchanged for oxygen within the air</a:t>
              </a:r>
            </a:p>
            <a:p>
              <a:pPr algn="l"/>
              <a:r>
                <a:rPr lang="en-US" sz="800" b="0" i="0" u="none" strike="noStrike" baseline="0" dirty="0">
                  <a:latin typeface="Arial" panose="020B0604020202020204" pitchFamily="34" charset="0"/>
                  <a:cs typeface="Arial" panose="020B0604020202020204" pitchFamily="34" charset="0"/>
                </a:rPr>
                <a:t>capillaries, it is transported into the arterioles. Oxygenated</a:t>
              </a:r>
            </a:p>
            <a:p>
              <a:pPr algn="l"/>
              <a:r>
                <a:rPr lang="en-US" sz="800" b="0" i="0" u="none" strike="noStrike" baseline="0" dirty="0">
                  <a:latin typeface="Arial" panose="020B0604020202020204" pitchFamily="34" charset="0"/>
                  <a:cs typeface="Arial" panose="020B0604020202020204" pitchFamily="34" charset="0"/>
                </a:rPr>
                <a:t>blood flows back out through the pulmonary venules.</a:t>
              </a:r>
            </a:p>
            <a:p>
              <a:pPr algn="l"/>
              <a:r>
                <a:rPr lang="en-US" sz="800" b="0" i="0" u="none" strike="noStrike" baseline="0" dirty="0">
                  <a:latin typeface="Arial" panose="020B0604020202020204" pitchFamily="34" charset="0"/>
                  <a:cs typeface="Arial" panose="020B0604020202020204" pitchFamily="34" charset="0"/>
                </a:rPr>
                <a:t>(A, adapted from Brooke and </a:t>
              </a:r>
              <a:r>
                <a:rPr lang="en-US" sz="800" b="0" i="0" u="none" strike="noStrike" baseline="0" dirty="0" err="1">
                  <a:latin typeface="Arial" panose="020B0604020202020204" pitchFamily="34" charset="0"/>
                  <a:cs typeface="Arial" panose="020B0604020202020204" pitchFamily="34" charset="0"/>
                </a:rPr>
                <a:t>Birkhead</a:t>
              </a:r>
              <a:r>
                <a:rPr lang="en-US" sz="800" b="0" i="0" u="none" strike="noStrike" baseline="0" dirty="0">
                  <a:latin typeface="Arial" panose="020B0604020202020204" pitchFamily="34" charset="0"/>
                  <a:cs typeface="Arial" panose="020B0604020202020204" pitchFamily="34" charset="0"/>
                </a:rPr>
                <a:t> 1991. Reproduced</a:t>
              </a:r>
            </a:p>
            <a:p>
              <a:pPr algn="l"/>
              <a:r>
                <a:rPr lang="en-US" sz="800" b="0" i="0" u="none" strike="noStrike" baseline="0" dirty="0">
                  <a:latin typeface="Arial" panose="020B0604020202020204" pitchFamily="34" charset="0"/>
                  <a:cs typeface="Arial" panose="020B0604020202020204" pitchFamily="34" charset="0"/>
                </a:rPr>
                <a:t>with permission from Cambridge University Press. B, © Cornell</a:t>
              </a:r>
            </a:p>
            <a:p>
              <a:pPr algn="l"/>
              <a:r>
                <a:rPr lang="en-US" sz="800" b="0" i="0" u="none" strike="noStrike" baseline="0" dirty="0">
                  <a:latin typeface="Arial" panose="020B0604020202020204" pitchFamily="34" charset="0"/>
                  <a:cs typeface="Arial" panose="020B0604020202020204" pitchFamily="34" charset="0"/>
                </a:rPr>
                <a:t>Lab of Ornithology.)</a:t>
              </a:r>
              <a:endParaRPr lang="en-US" sz="800" dirty="0">
                <a:latin typeface="Arial" panose="020B0604020202020204" pitchFamily="34" charset="0"/>
                <a:cs typeface="Arial" panose="020B0604020202020204" pitchFamily="34" charset="0"/>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36.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37.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38.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39.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4.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40.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41.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42.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4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85D996F-E108-CE72-9918-F4C32A4B9866}"/>
              </a:ext>
            </a:extLst>
          </p:cNvPr>
          <p:cNvGrpSpPr>
            <a:grpSpLocks noGrp="1" noUngrp="1" noRot="1" noMove="1" noResize="1"/>
          </p:cNvGrpSpPr>
          <p:nvPr/>
        </p:nvGrpSpPr>
        <p:grpSpPr>
          <a:xfrm>
            <a:off x="209550" y="188912"/>
            <a:ext cx="8724900" cy="6480175"/>
            <a:chOff x="209550" y="188912"/>
            <a:chExt cx="8724900" cy="6480175"/>
          </a:xfrm>
        </p:grpSpPr>
        <p:grpSp>
          <p:nvGrpSpPr>
            <p:cNvPr id="5" name="Group 4">
              <a:extLst>
                <a:ext uri="{FF2B5EF4-FFF2-40B4-BE49-F238E27FC236}">
                  <a16:creationId xmlns:a16="http://schemas.microsoft.com/office/drawing/2014/main" id="{500AD136-60F8-FF37-2037-EE9A3FFE5367}"/>
                </a:ext>
              </a:extLst>
            </p:cNvPr>
            <p:cNvGrpSpPr>
              <a:grpSpLocks noGrp="1" noUngrp="1" noRot="1" noMove="1" noResize="1"/>
            </p:cNvGrpSpPr>
            <p:nvPr/>
          </p:nvGrpSpPr>
          <p:grpSpPr>
            <a:xfrm>
              <a:off x="209550" y="188912"/>
              <a:ext cx="8724900" cy="6480175"/>
              <a:chOff x="209550" y="188912"/>
              <a:chExt cx="8724900" cy="6480175"/>
            </a:xfrm>
          </p:grpSpPr>
          <p:pic>
            <p:nvPicPr>
              <p:cNvPr id="4" name="Picture 3" descr="c06_Figure44.JPEG"/>
              <p:cNvPicPr>
                <a:picLocks noGrp="1" noRot="1" noMove="1" noResize="1" noEditPoints="1" noAdjustHandles="1" noChangeArrowheads="1" noChangeShapeType="1" noCrop="1"/>
              </p:cNvPicPr>
              <p:nvPr/>
            </p:nvPicPr>
            <p:blipFill>
              <a:blip r:embed="rId2" cstate="print"/>
              <a:stretch>
                <a:fillRect/>
              </a:stretch>
            </p:blipFill>
            <p:spPr>
              <a:xfrm>
                <a:off x="209550" y="188912"/>
                <a:ext cx="8724900" cy="6480175"/>
              </a:xfrm>
              <a:prstGeom prst="rect">
                <a:avLst/>
              </a:prstGeom>
            </p:spPr>
          </p:pic>
          <p:sp>
            <p:nvSpPr>
              <p:cNvPr id="3" name="Rectangle 2">
                <a:extLst>
                  <a:ext uri="{FF2B5EF4-FFF2-40B4-BE49-F238E27FC236}">
                    <a16:creationId xmlns:a16="http://schemas.microsoft.com/office/drawing/2014/main" id="{8EDF2E9C-5CD2-BC02-E6B9-3E8D33AF0601}"/>
                  </a:ext>
                </a:extLst>
              </p:cNvPr>
              <p:cNvSpPr>
                <a:spLocks noGrp="1" noRot="1" noMove="1" noResize="1" noEditPoints="1" noAdjustHandles="1" noChangeArrowheads="1" noChangeShapeType="1"/>
              </p:cNvSpPr>
              <p:nvPr/>
            </p:nvSpPr>
            <p:spPr>
              <a:xfrm>
                <a:off x="5317689" y="4005064"/>
                <a:ext cx="57606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96E3D11-B653-CE08-1796-8E22C2F5DA79}"/>
                  </a:ext>
                </a:extLst>
              </p:cNvPr>
              <p:cNvSpPr txBox="1">
                <a:spLocks noGrp="1" noRot="1" noMove="1" noResize="1" noEditPoints="1" noAdjustHandles="1" noChangeArrowheads="1" noChangeShapeType="1"/>
              </p:cNvSpPr>
              <p:nvPr/>
            </p:nvSpPr>
            <p:spPr>
              <a:xfrm>
                <a:off x="5220072" y="3964414"/>
                <a:ext cx="648072" cy="184666"/>
              </a:xfrm>
              <a:prstGeom prst="rect">
                <a:avLst/>
              </a:prstGeom>
              <a:noFill/>
              <a:ln>
                <a:noFill/>
              </a:ln>
            </p:spPr>
            <p:txBody>
              <a:bodyPr wrap="square" rtlCol="0">
                <a:spAutoFit/>
              </a:bodyPr>
              <a:lstStyle/>
              <a:p>
                <a:r>
                  <a:rPr lang="en-US" sz="600" dirty="0">
                    <a:solidFill>
                      <a:srgbClr val="000000"/>
                    </a:solidFill>
                    <a:latin typeface="Arial" panose="020B0604020202020204" pitchFamily="34" charset="0"/>
                  </a:rPr>
                  <a:t>(diverticulum) </a:t>
                </a:r>
              </a:p>
            </p:txBody>
          </p:sp>
        </p:grpSp>
        <p:sp>
          <p:nvSpPr>
            <p:cNvPr id="6" name="TextBox 5">
              <a:extLst>
                <a:ext uri="{FF2B5EF4-FFF2-40B4-BE49-F238E27FC236}">
                  <a16:creationId xmlns:a16="http://schemas.microsoft.com/office/drawing/2014/main" id="{77FE16B9-5A76-2A1D-0EB5-6EDEF1676753}"/>
                </a:ext>
              </a:extLst>
            </p:cNvPr>
            <p:cNvSpPr txBox="1">
              <a:spLocks noGrp="1" noRot="1" noMove="1" noResize="1" noEditPoints="1" noAdjustHandles="1" noChangeArrowheads="1" noChangeShapeType="1"/>
            </p:cNvSpPr>
            <p:nvPr/>
          </p:nvSpPr>
          <p:spPr>
            <a:xfrm>
              <a:off x="2987824" y="5085184"/>
              <a:ext cx="3168352" cy="954107"/>
            </a:xfrm>
            <a:prstGeom prst="rect">
              <a:avLst/>
            </a:prstGeom>
            <a:solidFill>
              <a:schemeClr val="bg1"/>
            </a:solidFill>
            <a:ln>
              <a:noFill/>
            </a:ln>
          </p:spPr>
          <p:txBody>
            <a:bodyPr wrap="square" rtlCol="0">
              <a:spAutoFit/>
            </a:bodyPr>
            <a:lstStyle/>
            <a:p>
              <a:pPr algn="l"/>
              <a:r>
                <a:rPr lang="en-US" sz="800" b="1" i="0" u="none" strike="noStrike" baseline="0" dirty="0">
                  <a:latin typeface="Arial" panose="020B0604020202020204" pitchFamily="34" charset="0"/>
                  <a:cs typeface="Arial" panose="020B0604020202020204" pitchFamily="34" charset="0"/>
                </a:rPr>
                <a:t>Fig. 6.40 Posterior digestive anatomy. </a:t>
              </a:r>
              <a:r>
                <a:rPr lang="en-US" sz="800" b="0" i="0" u="none" strike="noStrike" baseline="0" dirty="0">
                  <a:latin typeface="Arial" panose="020B0604020202020204" pitchFamily="34" charset="0"/>
                  <a:cs typeface="Arial" panose="020B0604020202020204" pitchFamily="34" charset="0"/>
                </a:rPr>
                <a:t>The primary parts of the</a:t>
              </a:r>
            </a:p>
            <a:p>
              <a:pPr algn="l"/>
              <a:r>
                <a:rPr lang="en-US" sz="800" b="0" i="0" u="none" strike="noStrike" baseline="0" dirty="0">
                  <a:latin typeface="Arial" panose="020B0604020202020204" pitchFamily="34" charset="0"/>
                  <a:cs typeface="Arial" panose="020B0604020202020204" pitchFamily="34" charset="0"/>
                </a:rPr>
                <a:t>digestive system include the major arteries and veins, liver and</a:t>
              </a:r>
            </a:p>
            <a:p>
              <a:pPr algn="l"/>
              <a:r>
                <a:rPr lang="en-US" sz="800" b="0" i="0" u="none" strike="noStrike" baseline="0" dirty="0">
                  <a:latin typeface="Arial" panose="020B0604020202020204" pitchFamily="34" charset="0"/>
                  <a:cs typeface="Arial" panose="020B0604020202020204" pitchFamily="34" charset="0"/>
                </a:rPr>
                <a:t>associated ducts, small intestine (duodenum, jejunum, ileum),</a:t>
              </a:r>
            </a:p>
            <a:p>
              <a:pPr algn="l"/>
              <a:r>
                <a:rPr lang="en-US" sz="800" b="0" i="0" u="none" strike="noStrike" baseline="0" dirty="0">
                  <a:latin typeface="Arial" panose="020B0604020202020204" pitchFamily="34" charset="0"/>
                  <a:cs typeface="Arial" panose="020B0604020202020204" pitchFamily="34" charset="0"/>
                </a:rPr>
                <a:t>pancreas (and ducts), ceca, large intestine (relatively small in</a:t>
              </a:r>
            </a:p>
            <a:p>
              <a:pPr algn="l"/>
              <a:r>
                <a:rPr lang="en-US" sz="800" b="0" i="0" u="none" strike="noStrike" baseline="0" dirty="0">
                  <a:latin typeface="Arial" panose="020B0604020202020204" pitchFamily="34" charset="0"/>
                  <a:cs typeface="Arial" panose="020B0604020202020204" pitchFamily="34" charset="0"/>
                </a:rPr>
                <a:t>most birds), cloaca, ureters, and vent. (Adapted from Proctor</a:t>
              </a:r>
            </a:p>
            <a:p>
              <a:pPr algn="l"/>
              <a:r>
                <a:rPr lang="en-US" sz="800" b="0" i="0" u="none" strike="noStrike" baseline="0" dirty="0">
                  <a:latin typeface="Arial" panose="020B0604020202020204" pitchFamily="34" charset="0"/>
                  <a:cs typeface="Arial" panose="020B0604020202020204" pitchFamily="34" charset="0"/>
                </a:rPr>
                <a:t>and Lynch 1993. Reproduced with permission from Yale</a:t>
              </a:r>
            </a:p>
            <a:p>
              <a:pPr algn="l"/>
              <a:r>
                <a:rPr lang="en-US" sz="800" b="0" i="0" u="none" strike="noStrike" baseline="0" dirty="0">
                  <a:latin typeface="Arial" panose="020B0604020202020204" pitchFamily="34" charset="0"/>
                  <a:cs typeface="Arial" panose="020B0604020202020204" pitchFamily="34" charset="0"/>
                </a:rPr>
                <a:t>University Press.)</a:t>
              </a:r>
              <a:endParaRPr lang="en-US" sz="800" dirty="0">
                <a:latin typeface="Arial" panose="020B0604020202020204" pitchFamily="34" charset="0"/>
                <a:cs typeface="Arial" panose="020B0604020202020204" pitchFamily="34" charset="0"/>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45.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992349D-FF51-77FF-83A0-B05956B5C7CA}"/>
              </a:ext>
            </a:extLst>
          </p:cNvPr>
          <p:cNvGrpSpPr>
            <a:grpSpLocks noGrp="1" noUngrp="1" noRot="1" noMove="1" noResize="1"/>
          </p:cNvGrpSpPr>
          <p:nvPr/>
        </p:nvGrpSpPr>
        <p:grpSpPr>
          <a:xfrm>
            <a:off x="209550" y="188912"/>
            <a:ext cx="8724900" cy="6480175"/>
            <a:chOff x="209550" y="188912"/>
            <a:chExt cx="8724900" cy="6480175"/>
          </a:xfrm>
        </p:grpSpPr>
        <p:pic>
          <p:nvPicPr>
            <p:cNvPr id="4" name="Picture 3" descr="c06_Figure46.JPEG"/>
            <p:cNvPicPr>
              <a:picLocks noGrp="1" noRot="1" noMove="1" noResize="1" noEditPoints="1" noAdjustHandles="1" noChangeArrowheads="1" noChangeShapeType="1" noCrop="1"/>
            </p:cNvPicPr>
            <p:nvPr/>
          </p:nvPicPr>
          <p:blipFill>
            <a:blip r:embed="rId2" cstate="print"/>
            <a:stretch>
              <a:fillRect/>
            </a:stretch>
          </p:blipFill>
          <p:spPr>
            <a:xfrm>
              <a:off x="209550" y="188912"/>
              <a:ext cx="8724900" cy="6480175"/>
            </a:xfrm>
            <a:prstGeom prst="rect">
              <a:avLst/>
            </a:prstGeom>
          </p:spPr>
        </p:pic>
        <p:sp>
          <p:nvSpPr>
            <p:cNvPr id="3" name="Rectangle 2">
              <a:extLst>
                <a:ext uri="{FF2B5EF4-FFF2-40B4-BE49-F238E27FC236}">
                  <a16:creationId xmlns:a16="http://schemas.microsoft.com/office/drawing/2014/main" id="{A4440F78-14A3-7694-62EF-555791A2EF0E}"/>
                </a:ext>
              </a:extLst>
            </p:cNvPr>
            <p:cNvSpPr>
              <a:spLocks noGrp="1" noRot="1" noMove="1" noResize="1" noEditPoints="1" noAdjustHandles="1" noChangeArrowheads="1" noChangeShapeType="1"/>
            </p:cNvSpPr>
            <p:nvPr/>
          </p:nvSpPr>
          <p:spPr>
            <a:xfrm>
              <a:off x="4716016" y="3717032"/>
              <a:ext cx="28803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99E9F00-7100-5781-936C-3D038CB0C348}"/>
                </a:ext>
              </a:extLst>
            </p:cNvPr>
            <p:cNvSpPr txBox="1">
              <a:spLocks noGrp="1" noRot="1" noMove="1" noResize="1" noEditPoints="1" noAdjustHandles="1" noChangeArrowheads="1" noChangeShapeType="1"/>
            </p:cNvSpPr>
            <p:nvPr/>
          </p:nvSpPr>
          <p:spPr>
            <a:xfrm>
              <a:off x="4690760" y="3645024"/>
              <a:ext cx="529312" cy="253916"/>
            </a:xfrm>
            <a:prstGeom prst="rect">
              <a:avLst/>
            </a:prstGeom>
            <a:noFill/>
          </p:spPr>
          <p:txBody>
            <a:bodyPr wrap="none" rtlCol="0">
              <a:spAutoFit/>
            </a:bodyPr>
            <a:lstStyle/>
            <a:p>
              <a:r>
                <a:rPr lang="en-US" sz="1050" dirty="0"/>
                <a:t>artery</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47.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48.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49.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5.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50.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51.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52.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5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54.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AD436E6-6659-E642-F259-DEFF65F51527}"/>
              </a:ext>
            </a:extLst>
          </p:cNvPr>
          <p:cNvGrpSpPr>
            <a:grpSpLocks noGrp="1" noUngrp="1" noRot="1" noMove="1" noResize="1"/>
          </p:cNvGrpSpPr>
          <p:nvPr/>
        </p:nvGrpSpPr>
        <p:grpSpPr>
          <a:xfrm>
            <a:off x="179512" y="188912"/>
            <a:ext cx="8724900" cy="6480175"/>
            <a:chOff x="179512" y="188912"/>
            <a:chExt cx="8724900" cy="6480175"/>
          </a:xfrm>
        </p:grpSpPr>
        <p:pic>
          <p:nvPicPr>
            <p:cNvPr id="3" name="Picture 2" descr="c06_Figure55.JPEG"/>
            <p:cNvPicPr>
              <a:picLocks noGrp="1" noRot="1" noMove="1" noResize="1" noEditPoints="1" noAdjustHandles="1" noChangeArrowheads="1" noChangeShapeType="1" noCrop="1"/>
            </p:cNvPicPr>
            <p:nvPr/>
          </p:nvPicPr>
          <p:blipFill>
            <a:blip r:embed="rId2" cstate="print"/>
            <a:stretch>
              <a:fillRect/>
            </a:stretch>
          </p:blipFill>
          <p:spPr>
            <a:xfrm>
              <a:off x="179512" y="188912"/>
              <a:ext cx="8724900" cy="6480175"/>
            </a:xfrm>
            <a:prstGeom prst="rect">
              <a:avLst/>
            </a:prstGeom>
          </p:spPr>
        </p:pic>
        <p:sp>
          <p:nvSpPr>
            <p:cNvPr id="2" name="TextBox 1">
              <a:extLst>
                <a:ext uri="{FF2B5EF4-FFF2-40B4-BE49-F238E27FC236}">
                  <a16:creationId xmlns:a16="http://schemas.microsoft.com/office/drawing/2014/main" id="{9DDBD6F3-C838-2842-D98F-9561877B63AC}"/>
                </a:ext>
              </a:extLst>
            </p:cNvPr>
            <p:cNvSpPr txBox="1">
              <a:spLocks noGrp="1" noRot="1" noMove="1" noResize="1" noEditPoints="1" noAdjustHandles="1" noChangeArrowheads="1" noChangeShapeType="1"/>
            </p:cNvSpPr>
            <p:nvPr/>
          </p:nvSpPr>
          <p:spPr>
            <a:xfrm>
              <a:off x="2987825" y="4941168"/>
              <a:ext cx="3168351" cy="1077218"/>
            </a:xfrm>
            <a:prstGeom prst="rect">
              <a:avLst/>
            </a:prstGeom>
            <a:solidFill>
              <a:schemeClr val="bg1"/>
            </a:solidFill>
            <a:ln>
              <a:solidFill>
                <a:schemeClr val="bg1"/>
              </a:solidFill>
            </a:ln>
          </p:spPr>
          <p:txBody>
            <a:bodyPr wrap="square" rtlCol="0">
              <a:spAutoFit/>
            </a:bodyPr>
            <a:lstStyle/>
            <a:p>
              <a:pPr algn="l"/>
              <a:r>
                <a:rPr lang="en-US" sz="800" b="1" i="0" u="none" strike="noStrike" baseline="0" dirty="0">
                  <a:latin typeface="Arial" panose="020B0604020202020204" pitchFamily="34" charset="0"/>
                  <a:cs typeface="Arial" panose="020B0604020202020204" pitchFamily="34" charset="0"/>
                </a:rPr>
                <a:t>Fig. 6.49 Avian sympathetic nervous system. </a:t>
              </a:r>
              <a:r>
                <a:rPr lang="en-US" sz="800" b="0" i="0" u="none" strike="noStrike" baseline="0" dirty="0">
                  <a:latin typeface="Arial" panose="020B0604020202020204" pitchFamily="34" charset="0"/>
                  <a:cs typeface="Arial" panose="020B0604020202020204" pitchFamily="34" charset="0"/>
                </a:rPr>
                <a:t>This diagram of </a:t>
              </a:r>
            </a:p>
            <a:p>
              <a:pPr algn="l"/>
              <a:r>
                <a:rPr lang="en-US" sz="800" b="0" i="0" u="none" strike="noStrike" baseline="0" dirty="0">
                  <a:latin typeface="Arial" panose="020B0604020202020204" pitchFamily="34" charset="0"/>
                  <a:cs typeface="Arial" panose="020B0604020202020204" pitchFamily="34" charset="0"/>
                </a:rPr>
                <a:t>a Rock Pigeon (</a:t>
              </a:r>
              <a:r>
                <a:rPr lang="en-US" sz="800" b="0" i="1" u="none" strike="noStrike" baseline="0" dirty="0">
                  <a:latin typeface="Arial" panose="020B0604020202020204" pitchFamily="34" charset="0"/>
                  <a:cs typeface="Arial" panose="020B0604020202020204" pitchFamily="34" charset="0"/>
                </a:rPr>
                <a:t>Columba </a:t>
              </a:r>
              <a:r>
                <a:rPr lang="en-US" sz="800" b="0" i="1" u="none" strike="noStrike" baseline="0" dirty="0" err="1">
                  <a:latin typeface="Arial" panose="020B0604020202020204" pitchFamily="34" charset="0"/>
                  <a:cs typeface="Arial" panose="020B0604020202020204" pitchFamily="34" charset="0"/>
                </a:rPr>
                <a:t>livia</a:t>
              </a:r>
              <a:r>
                <a:rPr lang="en-US" sz="800" b="0" i="0" u="none" strike="noStrike" baseline="0" dirty="0">
                  <a:latin typeface="Arial" panose="020B0604020202020204" pitchFamily="34" charset="0"/>
                  <a:cs typeface="Arial" panose="020B0604020202020204" pitchFamily="34" charset="0"/>
                </a:rPr>
                <a:t>) depicts the overlap between the</a:t>
              </a:r>
            </a:p>
            <a:p>
              <a:pPr algn="l"/>
              <a:r>
                <a:rPr lang="en-US" sz="800" b="0" i="0" u="none" strike="noStrike" baseline="0" dirty="0">
                  <a:latin typeface="Arial" panose="020B0604020202020204" pitchFamily="34" charset="0"/>
                  <a:cs typeface="Arial" panose="020B0604020202020204" pitchFamily="34" charset="0"/>
                </a:rPr>
                <a:t>parasympathetic and sympathetic systems. Signals about sudden stressors or state changes around the organs are transferred from the parasympathetic ganglia to the parasympathetic trunk, through which they move up the spinal cord and to the brain. (Adapted from Proctor and Lynch 1993. Reproduced with permission from Yale University Press.)</a:t>
              </a:r>
              <a:endParaRPr lang="en-US" sz="800" dirty="0">
                <a:latin typeface="Arial" panose="020B0604020202020204" pitchFamily="34" charset="0"/>
                <a:cs typeface="Arial" panose="020B0604020202020204" pitchFamily="34" charset="0"/>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56.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57.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58.JPEG"/>
          <p:cNvPicPr>
            <a:picLocks noGrp="1" noRot="1" noMove="1" noResize="1" noEditPoints="1" noAdjustHandles="1" noChangeArrowheads="1" noChangeShapeType="1" noCrop="1"/>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59.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6.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60.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61.JPEG"/>
          <p:cNvPicPr>
            <a:picLocks noGrp="1" noRot="1" noMove="1" noResize="1" noEditPoints="1" noAdjustHandles="1" noChangeArrowheads="1" noChangeShapeType="1" noCrop="1"/>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62.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6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7.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_Figure8.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6_Figure9.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249</Words>
  <Application>Microsoft Office PowerPoint</Application>
  <PresentationFormat>On-screen Show (4:3)</PresentationFormat>
  <Paragraphs>21</Paragraphs>
  <Slides>63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63</vt:i4>
      </vt:variant>
    </vt:vector>
  </HeadingPairs>
  <TitlesOfParts>
    <vt:vector size="6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dc:creator>
  <cp:lastModifiedBy>Myrah A. Bridwell</cp:lastModifiedBy>
  <cp:revision>15</cp:revision>
  <dcterms:created xsi:type="dcterms:W3CDTF">2014-03-07T09:44:27Z</dcterms:created>
  <dcterms:modified xsi:type="dcterms:W3CDTF">2022-12-06T17:53:23Z</dcterms:modified>
</cp:coreProperties>
</file>