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58" r:id="rId43"/>
    <p:sldId id="359" r:id="rId44"/>
    <p:sldId id="360" r:id="rId45"/>
    <p:sldId id="361" r:id="rId46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28" autoAdjust="0"/>
  </p:normalViewPr>
  <p:slideViewPr>
    <p:cSldViewPr>
      <p:cViewPr varScale="1">
        <p:scale>
          <a:sx n="91" d="100"/>
          <a:sy n="91" d="100"/>
        </p:scale>
        <p:origin x="157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47ED74E-BD9F-55EB-4AAE-50C57A9E95C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79512" y="188912"/>
            <a:ext cx="8724900" cy="6480175"/>
            <a:chOff x="209550" y="188912"/>
            <a:chExt cx="8724900" cy="6480175"/>
          </a:xfrm>
        </p:grpSpPr>
        <p:pic>
          <p:nvPicPr>
            <p:cNvPr id="4" name="Picture 3" descr="c07_Figure16.JPEG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550" y="188912"/>
              <a:ext cx="8724900" cy="6480175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EA4349-7B0A-539F-88DB-82B96CDCDDC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80112" y="620688"/>
              <a:ext cx="91440" cy="108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BA30B36-FA7A-82D4-D9CE-3241E7EFA49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08104" y="764704"/>
              <a:ext cx="276999" cy="720710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it-IT" sz="6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(ml O</a:t>
              </a:r>
              <a:r>
                <a:rPr lang="it-IT" sz="600" b="0" i="0" u="none" strike="noStrike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it-IT" sz="6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per minute)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1453AC2-E322-1CBC-3FCC-FD961A308B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75569" y="2348880"/>
              <a:ext cx="91440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695A0F-1CB1-3588-E1FE-C4366572A34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03561" y="2420258"/>
              <a:ext cx="276999" cy="720710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r>
                <a:rPr lang="it-IT" sz="6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(ml O</a:t>
              </a:r>
              <a:r>
                <a:rPr lang="it-IT" sz="600" b="0" i="0" u="none" strike="noStrike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it-IT" sz="6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per minute)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37DB10-7A83-1796-E05E-91167AEEC85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56432" y="676656"/>
              <a:ext cx="91440" cy="114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48B4F3-6042-9F08-39F6-498A49889A3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47864" y="980098"/>
              <a:ext cx="276999" cy="72071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it-IT" sz="6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(ml O</a:t>
              </a:r>
              <a:r>
                <a:rPr lang="it-IT" sz="600" b="0" i="0" u="none" strike="noStrike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it-IT" sz="6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per minute)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8C0789-6575-B124-3695-1EC545D04E1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472448" y="2358008"/>
              <a:ext cx="91440" cy="1133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5D98F8-E1BC-526E-83FF-192D0041DEF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368424" y="2762211"/>
              <a:ext cx="276999" cy="72071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it-IT" sz="6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(ml O</a:t>
              </a:r>
              <a:r>
                <a:rPr lang="it-IT" sz="600" b="0" i="0" u="none" strike="noStrike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it-IT" sz="6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per minute)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4EF5C3C-C8D6-AB93-18EC-4EC2C05640C7}"/>
              </a:ext>
            </a:extLst>
          </p:cNvPr>
          <p:cNvGrpSpPr/>
          <p:nvPr/>
        </p:nvGrpSpPr>
        <p:grpSpPr>
          <a:xfrm>
            <a:off x="209550" y="188912"/>
            <a:ext cx="8724900" cy="6480175"/>
            <a:chOff x="209550" y="188912"/>
            <a:chExt cx="8724900" cy="6480175"/>
          </a:xfrm>
        </p:grpSpPr>
        <p:pic>
          <p:nvPicPr>
            <p:cNvPr id="3" name="Picture 2" descr="c07_Figure23.JPEG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550" y="188912"/>
              <a:ext cx="8724900" cy="648017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D924E1A-65FF-72D1-9E25-9F9DE95E9C3B}"/>
                </a:ext>
              </a:extLst>
            </p:cNvPr>
            <p:cNvSpPr txBox="1"/>
            <p:nvPr/>
          </p:nvSpPr>
          <p:spPr>
            <a:xfrm>
              <a:off x="1331640" y="4365104"/>
              <a:ext cx="6552728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Fig. 7.18 Survival probability as a function of antibody responsiveness. 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Researchers measured antibody responsiveness to diphtheria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vaccines in Blue Tits (</a:t>
              </a:r>
              <a:r>
                <a:rPr lang="en-US" sz="800" b="0" i="1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Cyanistes</a:t>
              </a:r>
              <a:r>
                <a:rPr lang="en-US" sz="8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caeruleus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) to test the relationship between survival and immune response. Lower survival was observed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at the low and high ends of the immune responsiveness curve for diphtheria, suggesting that birds mounting immune defenses incur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fitness costs. (From 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Råberg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Stjernman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2003. Reproduced with permission from John Wiley and Sons. Photograph by Johan van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Beilen.)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27.JPEG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3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31.JPEG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CD51878-A615-5EE6-4D04-3458601B5BC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9550" y="116632"/>
            <a:ext cx="8724900" cy="6480175"/>
            <a:chOff x="209550" y="188912"/>
            <a:chExt cx="8724900" cy="6480175"/>
          </a:xfrm>
        </p:grpSpPr>
        <p:pic>
          <p:nvPicPr>
            <p:cNvPr id="4" name="Picture 3" descr="c07_Figure32.JPEG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550" y="188912"/>
              <a:ext cx="8724900" cy="648017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63E2A23-5BC7-148A-870B-97CBA0D9C23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66944" y="509832"/>
              <a:ext cx="72008" cy="614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277FFC-6E7B-FF63-402A-7F5E5F949E4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74486" y="476672"/>
              <a:ext cx="261610" cy="614912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it-IT" sz="500" dirty="0">
                  <a:latin typeface="Arial" panose="020B0604020202020204" pitchFamily="34" charset="0"/>
                  <a:cs typeface="Arial" panose="020B0604020202020204" pitchFamily="34" charset="0"/>
                </a:rPr>
                <a:t>length (CPL) (mm)</a:t>
              </a:r>
              <a:endParaRPr lang="en-US" sz="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3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3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3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3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3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3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3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4.JPEG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4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4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4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4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4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4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7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7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117</Words>
  <Application>Microsoft Office PowerPoint</Application>
  <PresentationFormat>On-screen Show (4:3)</PresentationFormat>
  <Paragraphs>10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Myrah A. Bridwell</cp:lastModifiedBy>
  <cp:revision>11</cp:revision>
  <dcterms:created xsi:type="dcterms:W3CDTF">2014-03-07T09:44:27Z</dcterms:created>
  <dcterms:modified xsi:type="dcterms:W3CDTF">2022-12-06T17:58:48Z</dcterms:modified>
</cp:coreProperties>
</file>