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5" r:id="rId3"/>
    <p:sldId id="286"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323" r:id="rId41"/>
    <p:sldId id="324" r:id="rId42"/>
    <p:sldId id="325" r:id="rId43"/>
    <p:sldId id="326" r:id="rId44"/>
    <p:sldId id="327" r:id="rId45"/>
    <p:sldId id="328" r:id="rId46"/>
    <p:sldId id="329" r:id="rId47"/>
    <p:sldId id="330" r:id="rId48"/>
    <p:sldId id="331" r:id="rId49"/>
    <p:sldId id="332" r:id="rId50"/>
    <p:sldId id="333"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28" autoAdjust="0"/>
  </p:normalViewPr>
  <p:slideViewPr>
    <p:cSldViewPr>
      <p:cViewPr varScale="1">
        <p:scale>
          <a:sx n="91" d="100"/>
          <a:sy n="91" d="100"/>
        </p:scale>
        <p:origin x="157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pPr>
              <a:defRPr/>
            </a:pPr>
            <a:fld id="{04A953AD-CAB8-4D09-B354-22993A00A4C8}"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12C4B97-E13C-4005-AE4F-AD10A497D1D2}" type="slidenum">
              <a:rPr lang="zh-CN" altLang="en-US"/>
              <a:pPr>
                <a:defRPr/>
              </a:pPr>
              <a:t>‹#›</a:t>
            </a:fld>
            <a:endParaRPr lang="zh-CN" altLang="en-US"/>
          </a:p>
        </p:txBody>
      </p:sp>
    </p:spTree>
    <p:extLst>
      <p:ext uri="{BB962C8B-B14F-4D97-AF65-F5344CB8AC3E}">
        <p14:creationId xmlns:p14="http://schemas.microsoft.com/office/powerpoint/2010/main" val="466728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B2DF6C49-E5BA-4455-B925-8A16804F97BA}"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D5D74E6E-77FB-4B62-A5CD-0D80DE5179A5}" type="slidenum">
              <a:rPr lang="zh-CN" altLang="en-US"/>
              <a:pPr>
                <a:defRPr/>
              </a:pPr>
              <a:t>‹#›</a:t>
            </a:fld>
            <a:endParaRPr lang="zh-CN" altLang="en-US"/>
          </a:p>
        </p:txBody>
      </p:sp>
    </p:spTree>
    <p:extLst>
      <p:ext uri="{BB962C8B-B14F-4D97-AF65-F5344CB8AC3E}">
        <p14:creationId xmlns:p14="http://schemas.microsoft.com/office/powerpoint/2010/main" val="4191700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6120B976-3A5E-4BD7-A143-8B51D4577814}"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26DEB-1C72-4B9E-829B-73390EAACE53}" type="slidenum">
              <a:rPr lang="zh-CN" altLang="en-US"/>
              <a:pPr>
                <a:defRPr/>
              </a:pPr>
              <a:t>‹#›</a:t>
            </a:fld>
            <a:endParaRPr lang="zh-CN" altLang="en-US"/>
          </a:p>
        </p:txBody>
      </p:sp>
    </p:spTree>
    <p:extLst>
      <p:ext uri="{BB962C8B-B14F-4D97-AF65-F5344CB8AC3E}">
        <p14:creationId xmlns:p14="http://schemas.microsoft.com/office/powerpoint/2010/main" val="3943242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E4B8D9C5-4ADC-4873-8112-FF5B3FBDEFF2}"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0C30E016-3D2F-48C9-9C6A-3998D2800B22}" type="slidenum">
              <a:rPr lang="zh-CN" altLang="en-US"/>
              <a:pPr>
                <a:defRPr/>
              </a:pPr>
              <a:t>‹#›</a:t>
            </a:fld>
            <a:endParaRPr lang="zh-CN" altLang="en-US"/>
          </a:p>
        </p:txBody>
      </p:sp>
    </p:spTree>
    <p:extLst>
      <p:ext uri="{BB962C8B-B14F-4D97-AF65-F5344CB8AC3E}">
        <p14:creationId xmlns:p14="http://schemas.microsoft.com/office/powerpoint/2010/main" val="125590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pPr>
              <a:defRPr/>
            </a:pPr>
            <a:fld id="{638E9DD2-9570-477C-815F-E2ECAA3E581B}" type="datetimeFigureOut">
              <a:rPr lang="zh-CN" altLang="en-US"/>
              <a:pPr>
                <a:defRPr/>
              </a:pPr>
              <a:t>2022/12/6</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C798B9C-B60E-4D36-913E-442AE16934A3}" type="slidenum">
              <a:rPr lang="zh-CN" altLang="en-US"/>
              <a:pPr>
                <a:defRPr/>
              </a:pPr>
              <a:t>‹#›</a:t>
            </a:fld>
            <a:endParaRPr lang="zh-CN" altLang="en-US"/>
          </a:p>
        </p:txBody>
      </p:sp>
    </p:spTree>
    <p:extLst>
      <p:ext uri="{BB962C8B-B14F-4D97-AF65-F5344CB8AC3E}">
        <p14:creationId xmlns:p14="http://schemas.microsoft.com/office/powerpoint/2010/main" val="255135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3"/>
          <p:cNvSpPr>
            <a:spLocks noGrp="1"/>
          </p:cNvSpPr>
          <p:nvPr>
            <p:ph type="dt" sz="half" idx="10"/>
          </p:nvPr>
        </p:nvSpPr>
        <p:spPr/>
        <p:txBody>
          <a:bodyPr/>
          <a:lstStyle>
            <a:lvl1pPr>
              <a:defRPr/>
            </a:lvl1pPr>
          </a:lstStyle>
          <a:p>
            <a:pPr>
              <a:defRPr/>
            </a:pPr>
            <a:fld id="{7438F37F-B0B0-4817-B464-9BAB8A63A823}"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3AAAE88-153B-4EE6-A4D2-A64D765645CD}" type="slidenum">
              <a:rPr lang="zh-CN" altLang="en-US"/>
              <a:pPr>
                <a:defRPr/>
              </a:pPr>
              <a:t>‹#›</a:t>
            </a:fld>
            <a:endParaRPr lang="zh-CN" altLang="en-US"/>
          </a:p>
        </p:txBody>
      </p:sp>
    </p:spTree>
    <p:extLst>
      <p:ext uri="{BB962C8B-B14F-4D97-AF65-F5344CB8AC3E}">
        <p14:creationId xmlns:p14="http://schemas.microsoft.com/office/powerpoint/2010/main" val="396259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3"/>
          <p:cNvSpPr>
            <a:spLocks noGrp="1"/>
          </p:cNvSpPr>
          <p:nvPr>
            <p:ph type="dt" sz="half" idx="10"/>
          </p:nvPr>
        </p:nvSpPr>
        <p:spPr/>
        <p:txBody>
          <a:bodyPr/>
          <a:lstStyle>
            <a:lvl1pPr>
              <a:defRPr/>
            </a:lvl1pPr>
          </a:lstStyle>
          <a:p>
            <a:pPr>
              <a:defRPr/>
            </a:pPr>
            <a:fld id="{4A6BE1E4-E1AB-41B2-8FC3-4D6449AB2917}" type="datetimeFigureOut">
              <a:rPr lang="zh-CN" altLang="en-US"/>
              <a:pPr>
                <a:defRPr/>
              </a:pPr>
              <a:t>2022/12/6</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29F7B875-E420-4AC6-B869-6BE2B50A10B4}" type="slidenum">
              <a:rPr lang="zh-CN" altLang="en-US"/>
              <a:pPr>
                <a:defRPr/>
              </a:pPr>
              <a:t>‹#›</a:t>
            </a:fld>
            <a:endParaRPr lang="zh-CN" altLang="en-US"/>
          </a:p>
        </p:txBody>
      </p:sp>
    </p:spTree>
    <p:extLst>
      <p:ext uri="{BB962C8B-B14F-4D97-AF65-F5344CB8AC3E}">
        <p14:creationId xmlns:p14="http://schemas.microsoft.com/office/powerpoint/2010/main" val="2726994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pPr>
              <a:defRPr/>
            </a:pPr>
            <a:fld id="{0089143F-3E36-47FE-9275-BC8F5471BC47}" type="datetimeFigureOut">
              <a:rPr lang="zh-CN" altLang="en-US"/>
              <a:pPr>
                <a:defRPr/>
              </a:pPr>
              <a:t>2022/12/6</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08D80110-3E88-4618-8AAC-55902ABE273B}" type="slidenum">
              <a:rPr lang="zh-CN" altLang="en-US"/>
              <a:pPr>
                <a:defRPr/>
              </a:pPr>
              <a:t>‹#›</a:t>
            </a:fld>
            <a:endParaRPr lang="zh-CN" altLang="en-US"/>
          </a:p>
        </p:txBody>
      </p:sp>
    </p:spTree>
    <p:extLst>
      <p:ext uri="{BB962C8B-B14F-4D97-AF65-F5344CB8AC3E}">
        <p14:creationId xmlns:p14="http://schemas.microsoft.com/office/powerpoint/2010/main" val="3229048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A7AB162-359F-42C8-B53F-F1536A522D50}" type="datetimeFigureOut">
              <a:rPr lang="zh-CN" altLang="en-US"/>
              <a:pPr>
                <a:defRPr/>
              </a:pPr>
              <a:t>2022/12/6</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3E0EB151-A9B6-4516-B318-1619620AF037}" type="slidenum">
              <a:rPr lang="zh-CN" altLang="en-US"/>
              <a:pPr>
                <a:defRPr/>
              </a:pPr>
              <a:t>‹#›</a:t>
            </a:fld>
            <a:endParaRPr lang="zh-CN" altLang="en-US"/>
          </a:p>
        </p:txBody>
      </p:sp>
    </p:spTree>
    <p:extLst>
      <p:ext uri="{BB962C8B-B14F-4D97-AF65-F5344CB8AC3E}">
        <p14:creationId xmlns:p14="http://schemas.microsoft.com/office/powerpoint/2010/main" val="1861686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DBB32D30-9B1B-4583-B539-FCE0E6EBA1A5}"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7E71F80-F144-4CDA-B7BC-0FE45C791DCF}" type="slidenum">
              <a:rPr lang="zh-CN" altLang="en-US"/>
              <a:pPr>
                <a:defRPr/>
              </a:pPr>
              <a:t>‹#›</a:t>
            </a:fld>
            <a:endParaRPr lang="zh-CN" altLang="en-US"/>
          </a:p>
        </p:txBody>
      </p:sp>
    </p:spTree>
    <p:extLst>
      <p:ext uri="{BB962C8B-B14F-4D97-AF65-F5344CB8AC3E}">
        <p14:creationId xmlns:p14="http://schemas.microsoft.com/office/powerpoint/2010/main" val="2580731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3"/>
          <p:cNvSpPr>
            <a:spLocks noGrp="1"/>
          </p:cNvSpPr>
          <p:nvPr>
            <p:ph type="dt" sz="half" idx="10"/>
          </p:nvPr>
        </p:nvSpPr>
        <p:spPr/>
        <p:txBody>
          <a:bodyPr/>
          <a:lstStyle>
            <a:lvl1pPr>
              <a:defRPr/>
            </a:lvl1pPr>
          </a:lstStyle>
          <a:p>
            <a:pPr>
              <a:defRPr/>
            </a:pPr>
            <a:fld id="{E28F93C8-25AD-4884-A3B0-D08C5505C2E2}" type="datetimeFigureOut">
              <a:rPr lang="zh-CN" altLang="en-US"/>
              <a:pPr>
                <a:defRPr/>
              </a:pPr>
              <a:t>2022/12/6</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5DA0EFCA-C7B3-42D4-88FA-65EA0A4B5420}" type="slidenum">
              <a:rPr lang="zh-CN" altLang="en-US"/>
              <a:pPr>
                <a:defRPr/>
              </a:pPr>
              <a:t>‹#›</a:t>
            </a:fld>
            <a:endParaRPr lang="zh-CN" altLang="en-US"/>
          </a:p>
        </p:txBody>
      </p:sp>
    </p:spTree>
    <p:extLst>
      <p:ext uri="{BB962C8B-B14F-4D97-AF65-F5344CB8AC3E}">
        <p14:creationId xmlns:p14="http://schemas.microsoft.com/office/powerpoint/2010/main" val="187322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zh-CN"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fld id="{103E808B-2194-474A-95ED-128FACC2E3D0}" type="datetimeFigureOut">
              <a:rPr lang="zh-CN" altLang="en-US"/>
              <a:pPr>
                <a:defRPr/>
              </a:pPr>
              <a:t>2022/12/6</a:t>
            </a:fld>
            <a:endParaRPr lang="zh-CN"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zh-CN"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BFE6C32A-F2C0-403D-99AB-19588570251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1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1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1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1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1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1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JPEG"/>
          <p:cNvPicPr>
            <a:picLocks/>
          </p:cNvPicPr>
          <p:nvPr/>
        </p:nvPicPr>
        <p:blipFill>
          <a:blip r:embed="rId2" cstate="print"/>
          <a:stretch>
            <a:fillRect/>
          </a:stretch>
        </p:blipFill>
        <p:spPr>
          <a:xfrm>
            <a:off x="179512" y="188640"/>
            <a:ext cx="8724900" cy="648017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2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2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2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2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2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2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3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3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3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3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3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3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4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4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4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4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6327D57-9DC1-5ACE-D3D4-DB5F2205A591}"/>
              </a:ext>
            </a:extLst>
          </p:cNvPr>
          <p:cNvGrpSpPr>
            <a:grpSpLocks noGrp="1" noUngrp="1" noRot="1" noMove="1" noResize="1"/>
          </p:cNvGrpSpPr>
          <p:nvPr/>
        </p:nvGrpSpPr>
        <p:grpSpPr>
          <a:xfrm>
            <a:off x="179512" y="188912"/>
            <a:ext cx="8724900" cy="6480175"/>
            <a:chOff x="209550" y="188912"/>
            <a:chExt cx="8724900" cy="6480175"/>
          </a:xfrm>
        </p:grpSpPr>
        <p:pic>
          <p:nvPicPr>
            <p:cNvPr id="3" name="Picture 2" descr="c15_Figure44.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2" name="TextBox 1">
              <a:extLst>
                <a:ext uri="{FF2B5EF4-FFF2-40B4-BE49-F238E27FC236}">
                  <a16:creationId xmlns:a16="http://schemas.microsoft.com/office/drawing/2014/main" id="{7436A243-E136-6B64-27E2-1CEA9D5098C1}"/>
                </a:ext>
              </a:extLst>
            </p:cNvPr>
            <p:cNvSpPr txBox="1">
              <a:spLocks noGrp="1" noRot="1" noMove="1" noResize="1" noEditPoints="1" noAdjustHandles="1" noChangeArrowheads="1" noChangeShapeType="1"/>
            </p:cNvSpPr>
            <p:nvPr/>
          </p:nvSpPr>
          <p:spPr>
            <a:xfrm>
              <a:off x="2987824" y="5157192"/>
              <a:ext cx="3345788" cy="830997"/>
            </a:xfrm>
            <a:prstGeom prst="rect">
              <a:avLst/>
            </a:prstGeom>
            <a:solidFill>
              <a:schemeClr val="bg1"/>
            </a:solidFill>
            <a:ln>
              <a:noFill/>
            </a:ln>
          </p:spPr>
          <p:txBody>
            <a:bodyPr wrap="none" rtlCol="0">
              <a:spAutoFit/>
            </a:bodyPr>
            <a:lstStyle/>
            <a:p>
              <a:pPr algn="l"/>
              <a:r>
                <a:rPr lang="en-US" sz="800" b="1" i="0" u="none" strike="noStrike" baseline="0" dirty="0">
                  <a:latin typeface="Arial" panose="020B0604020202020204" pitchFamily="34" charset="0"/>
                  <a:cs typeface="Arial" panose="020B0604020202020204" pitchFamily="34" charset="0"/>
                </a:rPr>
                <a:t>Fig. 15.B4.01 George Archibald introducing courtship displays to</a:t>
              </a:r>
            </a:p>
            <a:p>
              <a:pPr algn="l"/>
              <a:r>
                <a:rPr lang="en-US" sz="800" b="1" i="0" u="none" strike="noStrike" baseline="0" dirty="0">
                  <a:latin typeface="Arial" panose="020B0604020202020204" pitchFamily="34" charset="0"/>
                  <a:cs typeface="Arial" panose="020B0604020202020204" pitchFamily="34" charset="0"/>
                </a:rPr>
                <a:t>captive‐bred Whooping Cranes (</a:t>
              </a:r>
              <a:r>
                <a:rPr lang="en-US" sz="800" b="1" i="1" u="none" strike="noStrike" baseline="0" dirty="0">
                  <a:latin typeface="Arial" panose="020B0604020202020204" pitchFamily="34" charset="0"/>
                  <a:cs typeface="Arial" panose="020B0604020202020204" pitchFamily="34" charset="0"/>
                </a:rPr>
                <a:t>Grus americana</a:t>
              </a:r>
              <a:r>
                <a:rPr lang="en-US" sz="800" b="1" i="0" u="none" strike="noStrike" baseline="0" dirty="0">
                  <a:latin typeface="Arial" panose="020B0604020202020204" pitchFamily="34" charset="0"/>
                  <a:cs typeface="Arial" panose="020B0604020202020204" pitchFamily="34" charset="0"/>
                </a:rPr>
                <a:t>). </a:t>
              </a:r>
              <a:r>
                <a:rPr lang="en-US" sz="800" b="0" i="0" u="none" strike="noStrike" baseline="0" dirty="0">
                  <a:latin typeface="Arial" panose="020B0604020202020204" pitchFamily="34" charset="0"/>
                  <a:cs typeface="Arial" panose="020B0604020202020204" pitchFamily="34" charset="0"/>
                </a:rPr>
                <a:t>Archibald went</a:t>
              </a:r>
            </a:p>
            <a:p>
              <a:pPr algn="l"/>
              <a:r>
                <a:rPr lang="en-US" sz="800" b="0" i="0" u="none" strike="noStrike" baseline="0" dirty="0">
                  <a:latin typeface="Arial" panose="020B0604020202020204" pitchFamily="34" charset="0"/>
                  <a:cs typeface="Arial" panose="020B0604020202020204" pitchFamily="34" charset="0"/>
                </a:rPr>
                <a:t>on to create the International Crane Foundation because many crane</a:t>
              </a:r>
            </a:p>
            <a:p>
              <a:pPr algn="l"/>
              <a:r>
                <a:rPr lang="en-US" sz="800" b="0" i="0" u="none" strike="noStrike" baseline="0" dirty="0">
                  <a:latin typeface="Arial" panose="020B0604020202020204" pitchFamily="34" charset="0"/>
                  <a:cs typeface="Arial" panose="020B0604020202020204" pitchFamily="34" charset="0"/>
                </a:rPr>
                <a:t>species are threatened or endangered owing to the destruction of</a:t>
              </a:r>
            </a:p>
            <a:p>
              <a:pPr algn="l"/>
              <a:r>
                <a:rPr lang="en-US" sz="800" b="0" i="0" u="none" strike="noStrike" baseline="0" dirty="0">
                  <a:latin typeface="Arial" panose="020B0604020202020204" pitchFamily="34" charset="0"/>
                  <a:cs typeface="Arial" panose="020B0604020202020204" pitchFamily="34" charset="0"/>
                </a:rPr>
                <a:t>wetland habitats, pollution, persecution, and agricultural conversion.</a:t>
              </a:r>
            </a:p>
            <a:p>
              <a:pPr algn="l"/>
              <a:r>
                <a:rPr lang="en-US" sz="800" b="0" i="0" u="none" strike="noStrike" baseline="0" dirty="0">
                  <a:latin typeface="Arial" panose="020B0604020202020204" pitchFamily="34" charset="0"/>
                  <a:cs typeface="Arial" panose="020B0604020202020204" pitchFamily="34" charset="0"/>
                </a:rPr>
                <a:t>(Photograph courtesy of International Crane Foundation.)</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4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4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4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4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4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5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5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6FDDD3B-EF4E-C1E5-1195-DE6A40FD0FD7}"/>
              </a:ext>
            </a:extLst>
          </p:cNvPr>
          <p:cNvGrpSpPr>
            <a:grpSpLocks noGrp="1" noUngrp="1" noRot="1" noMove="1" noResize="1"/>
          </p:cNvGrpSpPr>
          <p:nvPr/>
        </p:nvGrpSpPr>
        <p:grpSpPr>
          <a:xfrm>
            <a:off x="209550" y="188640"/>
            <a:ext cx="8724900" cy="6480175"/>
            <a:chOff x="209550" y="188912"/>
            <a:chExt cx="8724900" cy="6480175"/>
          </a:xfrm>
        </p:grpSpPr>
        <p:pic>
          <p:nvPicPr>
            <p:cNvPr id="3" name="Picture 2" descr="c15_Figure54.JPEG"/>
            <p:cNvPicPr>
              <a:picLocks noGrp="1" noRot="1" noMove="1" noResize="1" noEditPoints="1" noAdjustHandles="1" noChangeArrowheads="1" noChangeShapeType="1" noCrop="1"/>
            </p:cNvPicPr>
            <p:nvPr/>
          </p:nvPicPr>
          <p:blipFill>
            <a:blip r:embed="rId2" cstate="print"/>
            <a:stretch>
              <a:fillRect/>
            </a:stretch>
          </p:blipFill>
          <p:spPr>
            <a:xfrm>
              <a:off x="209550" y="188912"/>
              <a:ext cx="8724900" cy="6480175"/>
            </a:xfrm>
            <a:prstGeom prst="rect">
              <a:avLst/>
            </a:prstGeom>
          </p:spPr>
        </p:pic>
        <p:sp>
          <p:nvSpPr>
            <p:cNvPr id="2" name="TextBox 1">
              <a:extLst>
                <a:ext uri="{FF2B5EF4-FFF2-40B4-BE49-F238E27FC236}">
                  <a16:creationId xmlns:a16="http://schemas.microsoft.com/office/drawing/2014/main" id="{097E44E0-6EA7-597E-D823-E39B08F10F1C}"/>
                </a:ext>
              </a:extLst>
            </p:cNvPr>
            <p:cNvSpPr txBox="1">
              <a:spLocks noGrp="1" noRot="1" noMove="1" noResize="1" noEditPoints="1" noAdjustHandles="1" noChangeArrowheads="1" noChangeShapeType="1"/>
            </p:cNvSpPr>
            <p:nvPr/>
          </p:nvSpPr>
          <p:spPr>
            <a:xfrm>
              <a:off x="2987824" y="4941168"/>
              <a:ext cx="3312368" cy="1077218"/>
            </a:xfrm>
            <a:prstGeom prst="rect">
              <a:avLst/>
            </a:prstGeom>
            <a:solidFill>
              <a:schemeClr val="bg1"/>
            </a:solidFill>
            <a:ln>
              <a:solidFill>
                <a:schemeClr val="bg1"/>
              </a:solidFill>
            </a:ln>
          </p:spPr>
          <p:txBody>
            <a:bodyPr wrap="square" rtlCol="0">
              <a:spAutoFit/>
            </a:bodyPr>
            <a:lstStyle/>
            <a:p>
              <a:pPr algn="l"/>
              <a:r>
                <a:rPr lang="en-US" sz="800" b="1" i="0" u="none" strike="noStrike" baseline="0" dirty="0">
                  <a:latin typeface="Arial" panose="020B0604020202020204" pitchFamily="34" charset="0"/>
                  <a:cs typeface="Arial" panose="020B0604020202020204" pitchFamily="34" charset="0"/>
                </a:rPr>
                <a:t>Fig. 15.50 </a:t>
              </a:r>
              <a:r>
                <a:rPr lang="en-US" sz="800" b="1" dirty="0">
                  <a:solidFill>
                    <a:srgbClr val="000000"/>
                  </a:solidFill>
                  <a:latin typeface="Arial" panose="020B0604020202020204" pitchFamily="34" charset="0"/>
                  <a:cs typeface="Arial" panose="020B0604020202020204" pitchFamily="34" charset="0"/>
                </a:rPr>
                <a:t>South Island Takahe (</a:t>
              </a:r>
              <a:r>
                <a:rPr lang="en-US" sz="800" b="1" i="1" dirty="0" err="1">
                  <a:solidFill>
                    <a:srgbClr val="000000"/>
                  </a:solidFill>
                  <a:latin typeface="Arial" panose="020B0604020202020204" pitchFamily="34" charset="0"/>
                  <a:cs typeface="Arial" panose="020B0604020202020204" pitchFamily="34" charset="0"/>
                </a:rPr>
                <a:t>Porphyrio</a:t>
              </a:r>
              <a:r>
                <a:rPr lang="en-US" sz="800" b="1" i="1" dirty="0">
                  <a:solidFill>
                    <a:srgbClr val="000000"/>
                  </a:solidFill>
                  <a:latin typeface="Arial" panose="020B0604020202020204" pitchFamily="34" charset="0"/>
                  <a:cs typeface="Arial" panose="020B0604020202020204" pitchFamily="34" charset="0"/>
                </a:rPr>
                <a:t> </a:t>
              </a:r>
              <a:r>
                <a:rPr lang="en-US" sz="800" b="1" i="1" dirty="0" err="1">
                  <a:solidFill>
                    <a:srgbClr val="000000"/>
                  </a:solidFill>
                  <a:latin typeface="Arial" panose="020B0604020202020204" pitchFamily="34" charset="0"/>
                  <a:cs typeface="Arial" panose="020B0604020202020204" pitchFamily="34" charset="0"/>
                </a:rPr>
                <a:t>hochstetteri</a:t>
              </a:r>
              <a:r>
                <a:rPr lang="en-US" sz="800" b="1" i="0" dirty="0">
                  <a:solidFill>
                    <a:srgbClr val="000000"/>
                  </a:solidFill>
                  <a:latin typeface="Arial" panose="020B0604020202020204" pitchFamily="34" charset="0"/>
                  <a:cs typeface="Arial" panose="020B0604020202020204" pitchFamily="34" charset="0"/>
                </a:rPr>
                <a:t>)</a:t>
              </a:r>
              <a:r>
                <a:rPr lang="en-US" sz="800" b="1" i="0" u="none" strike="noStrike" baseline="0" dirty="0">
                  <a:latin typeface="Arial" panose="020B0604020202020204" pitchFamily="34" charset="0"/>
                  <a:cs typeface="Arial" panose="020B0604020202020204" pitchFamily="34" charset="0"/>
                </a:rPr>
                <a:t>. </a:t>
              </a:r>
              <a:r>
                <a:rPr lang="en-US" sz="800" b="0" i="0" u="none" strike="noStrike" baseline="0" dirty="0">
                  <a:latin typeface="Arial" panose="020B0604020202020204" pitchFamily="34" charset="0"/>
                  <a:cs typeface="Arial" panose="020B0604020202020204" pitchFamily="34" charset="0"/>
                </a:rPr>
                <a:t>This large, flightless rail was presumed extinct until a small population was rediscovered in 1948. Similar to other island endemics that are threatened by invasive mammal predators, this species recovered strongly with efforts to eliminate invasive animals, restore native grassland habitat, transfer individuals to several predator‐free islands, and monitor populations with intensive radio‐tagging. (Photograph by Janice McKenna.)</a:t>
              </a:r>
              <a:endParaRPr lang="en-US" sz="800" dirty="0">
                <a:latin typeface="Arial" panose="020B0604020202020204" pitchFamily="34" charset="0"/>
                <a:cs typeface="Arial" panose="020B0604020202020204" pitchFamily="34" charset="0"/>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5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5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5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6.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60.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61.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62.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63.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64.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65.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7.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15_Figure8.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15_Figure9.JPEG"/>
          <p:cNvPicPr>
            <a:picLocks/>
          </p:cNvPicPr>
          <p:nvPr/>
        </p:nvPicPr>
        <p:blipFill>
          <a:blip r:embed="rId2" cstate="print"/>
          <a:stretch>
            <a:fillRect/>
          </a:stretch>
        </p:blipFill>
        <p:spPr>
          <a:xfrm>
            <a:off x="209550" y="188912"/>
            <a:ext cx="8724900" cy="64801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141</Words>
  <Application>Microsoft Office PowerPoint</Application>
  <PresentationFormat>On-screen Show (4:3)</PresentationFormat>
  <Paragraphs>7</Paragraphs>
  <Slides>65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pc</dc:creator>
  <cp:lastModifiedBy>Myrah A. Bridwell</cp:lastModifiedBy>
  <cp:revision>9</cp:revision>
  <dcterms:created xsi:type="dcterms:W3CDTF">2014-03-07T09:44:27Z</dcterms:created>
  <dcterms:modified xsi:type="dcterms:W3CDTF">2022-12-06T18:06:47Z</dcterms:modified>
</cp:coreProperties>
</file>